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02" r:id="rId2"/>
    <p:sldId id="259" r:id="rId3"/>
    <p:sldId id="287" r:id="rId4"/>
    <p:sldId id="288" r:id="rId5"/>
    <p:sldId id="290" r:id="rId6"/>
    <p:sldId id="300" r:id="rId7"/>
    <p:sldId id="291" r:id="rId8"/>
    <p:sldId id="292" r:id="rId9"/>
    <p:sldId id="293" r:id="rId10"/>
    <p:sldId id="294" r:id="rId11"/>
    <p:sldId id="295" r:id="rId12"/>
    <p:sldId id="296" r:id="rId13"/>
    <p:sldId id="298" r:id="rId14"/>
    <p:sldId id="299" r:id="rId15"/>
    <p:sldId id="297" r:id="rId16"/>
    <p:sldId id="301" r:id="rId17"/>
    <p:sldId id="289" r:id="rId18"/>
    <p:sldId id="303" r:id="rId19"/>
    <p:sldId id="269" r:id="rId20"/>
    <p:sldId id="268" r:id="rId21"/>
    <p:sldId id="260" r:id="rId22"/>
    <p:sldId id="261" r:id="rId23"/>
    <p:sldId id="262" r:id="rId24"/>
    <p:sldId id="263" r:id="rId25"/>
    <p:sldId id="264" r:id="rId26"/>
    <p:sldId id="265" r:id="rId27"/>
    <p:sldId id="266" r:id="rId28"/>
    <p:sldId id="267" r:id="rId29"/>
    <p:sldId id="270" r:id="rId30"/>
    <p:sldId id="275" r:id="rId31"/>
    <p:sldId id="273" r:id="rId32"/>
    <p:sldId id="276" r:id="rId33"/>
    <p:sldId id="277" r:id="rId34"/>
    <p:sldId id="279" r:id="rId35"/>
    <p:sldId id="278" r:id="rId36"/>
    <p:sldId id="304" r:id="rId37"/>
    <p:sldId id="283" r:id="rId38"/>
    <p:sldId id="284" r:id="rId39"/>
    <p:sldId id="285" r:id="rId40"/>
    <p:sldId id="286"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833" autoAdjust="0"/>
  </p:normalViewPr>
  <p:slideViewPr>
    <p:cSldViewPr snapToGrid="0">
      <p:cViewPr varScale="1">
        <p:scale>
          <a:sx n="63" d="100"/>
          <a:sy n="63" d="100"/>
        </p:scale>
        <p:origin x="-776"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5E55EBF-E379-4B53-9A33-3FD00C277771}" type="datetimeFigureOut">
              <a:rPr lang="zh-TW" altLang="en-US" smtClean="0"/>
              <a:t>2019/1/9</a:t>
            </a:fld>
            <a:endParaRPr lang="zh-TW" altLang="en-US"/>
          </a:p>
        </p:txBody>
      </p:sp>
      <p:sp>
        <p:nvSpPr>
          <p:cNvPr id="5" name="Footer Placeholder 4"/>
          <p:cNvSpPr>
            <a:spLocks noGrp="1"/>
          </p:cNvSpPr>
          <p:nvPr>
            <p:ph type="ftr" sz="quarter" idx="11"/>
          </p:nvPr>
        </p:nvSpPr>
        <p:spPr>
          <a:xfrm>
            <a:off x="2692397" y="5037663"/>
            <a:ext cx="5214635" cy="279400"/>
          </a:xfrm>
        </p:spPr>
        <p:txBody>
          <a:bodyPr/>
          <a:lstStyle/>
          <a:p>
            <a:endParaRPr lang="zh-TW" altLang="en-US"/>
          </a:p>
        </p:txBody>
      </p:sp>
      <p:sp>
        <p:nvSpPr>
          <p:cNvPr id="6" name="Slide Number Placeholder 5"/>
          <p:cNvSpPr>
            <a:spLocks noGrp="1"/>
          </p:cNvSpPr>
          <p:nvPr>
            <p:ph type="sldNum" sz="quarter" idx="12"/>
          </p:nvPr>
        </p:nvSpPr>
        <p:spPr>
          <a:xfrm>
            <a:off x="8956900" y="5037663"/>
            <a:ext cx="551167" cy="279400"/>
          </a:xfrm>
        </p:spPr>
        <p:txBody>
          <a:bodyPr/>
          <a:lstStyle/>
          <a:p>
            <a:fld id="{C348DCA9-924E-444B-8615-6AE2670588F8}" type="slidenum">
              <a:rPr lang="zh-TW" altLang="en-US" smtClean="0"/>
              <a:t>‹#›</a:t>
            </a:fld>
            <a:endParaRPr lang="zh-TW" alt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8713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B5E55EBF-E379-4B53-9A33-3FD00C277771}" type="datetimeFigureOut">
              <a:rPr lang="zh-TW" altLang="en-US" smtClean="0"/>
              <a:t>2019/1/9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348DCA9-924E-444B-8615-6AE2670588F8}" type="slidenum">
              <a:rPr lang="zh-TW" altLang="en-US" smtClean="0"/>
              <a:t>‹#›</a:t>
            </a:fld>
            <a:endParaRPr lang="zh-TW" altLang="en-US"/>
          </a:p>
        </p:txBody>
      </p:sp>
    </p:spTree>
    <p:extLst>
      <p:ext uri="{BB962C8B-B14F-4D97-AF65-F5344CB8AC3E}">
        <p14:creationId xmlns:p14="http://schemas.microsoft.com/office/powerpoint/2010/main" val="623924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5E55EBF-E379-4B53-9A33-3FD00C277771}" type="datetimeFigureOut">
              <a:rPr lang="zh-TW" altLang="en-US" smtClean="0"/>
              <a:t>2019/1/9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348DCA9-924E-444B-8615-6AE2670588F8}" type="slidenum">
              <a:rPr lang="zh-TW" altLang="en-US" smtClean="0"/>
              <a:t>‹#›</a:t>
            </a:fld>
            <a:endParaRPr lang="zh-TW" alt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8388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5E55EBF-E379-4B53-9A33-3FD00C277771}" type="datetimeFigureOut">
              <a:rPr lang="zh-TW" altLang="en-US" smtClean="0"/>
              <a:t>2019/1/9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348DCA9-924E-444B-8615-6AE2670588F8}" type="slidenum">
              <a:rPr lang="zh-TW" altLang="en-US" smtClean="0"/>
              <a:t>‹#›</a:t>
            </a:fld>
            <a:endParaRPr lang="zh-TW"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5830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5E55EBF-E379-4B53-9A33-3FD00C277771}" type="datetimeFigureOut">
              <a:rPr lang="zh-TW" altLang="en-US" smtClean="0"/>
              <a:t>2019/1/9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348DCA9-924E-444B-8615-6AE2670588F8}" type="slidenum">
              <a:rPr lang="zh-TW" altLang="en-US" smtClean="0"/>
              <a:t>‹#›</a:t>
            </a:fld>
            <a:endParaRPr lang="zh-TW" altLang="en-US"/>
          </a:p>
        </p:txBody>
      </p:sp>
    </p:spTree>
    <p:extLst>
      <p:ext uri="{BB962C8B-B14F-4D97-AF65-F5344CB8AC3E}">
        <p14:creationId xmlns:p14="http://schemas.microsoft.com/office/powerpoint/2010/main" val="3054929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TW" altLang="en-US" smtClean="0"/>
              <a:t>按一下以編輯母片標題樣式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5E55EBF-E379-4B53-9A33-3FD00C277771}" type="datetimeFigureOut">
              <a:rPr lang="zh-TW" altLang="en-US" smtClean="0"/>
              <a:t>2019/1/9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348DCA9-924E-444B-8615-6AE2670588F8}" type="slidenum">
              <a:rPr lang="zh-TW" altLang="en-US" smtClean="0"/>
              <a:t>‹#›</a:t>
            </a:fld>
            <a:endParaRPr lang="zh-TW"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1695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TW" altLang="en-US" smtClean="0"/>
              <a:t>按一下以編輯母片標題樣式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5E55EBF-E379-4B53-9A33-3FD00C277771}" type="datetimeFigureOut">
              <a:rPr lang="zh-TW" altLang="en-US" smtClean="0"/>
              <a:t>2019/1/9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348DCA9-924E-444B-8615-6AE2670588F8}" type="slidenum">
              <a:rPr lang="zh-TW" altLang="en-US" smtClean="0"/>
              <a:t>‹#›</a:t>
            </a:fld>
            <a:endParaRPr lang="zh-TW" alt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6654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5E55EBF-E379-4B53-9A33-3FD00C277771}" type="datetimeFigureOut">
              <a:rPr lang="zh-TW" altLang="en-US" smtClean="0"/>
              <a:t>2019/1/9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348DCA9-924E-444B-8615-6AE2670588F8}" type="slidenum">
              <a:rPr lang="zh-TW" altLang="en-US" smtClean="0"/>
              <a:t>‹#›</a:t>
            </a:fld>
            <a:endParaRPr lang="zh-TW"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1563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5E55EBF-E379-4B53-9A33-3FD00C277771}" type="datetimeFigureOut">
              <a:rPr lang="zh-TW" altLang="en-US" smtClean="0"/>
              <a:t>2019/1/9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348DCA9-924E-444B-8615-6AE2670588F8}" type="slidenum">
              <a:rPr lang="zh-TW" altLang="en-US" smtClean="0"/>
              <a:t>‹#›</a:t>
            </a:fld>
            <a:endParaRPr lang="zh-TW" alt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0360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5E55EBF-E379-4B53-9A33-3FD00C277771}" type="datetimeFigureOut">
              <a:rPr lang="zh-TW" altLang="en-US" smtClean="0"/>
              <a:t>2019/1/9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348DCA9-924E-444B-8615-6AE2670588F8}" type="slidenum">
              <a:rPr lang="zh-TW" altLang="en-US" smtClean="0"/>
              <a:t>‹#›</a:t>
            </a:fld>
            <a:endParaRPr lang="zh-TW" altLang="en-US"/>
          </a:p>
        </p:txBody>
      </p:sp>
    </p:spTree>
    <p:extLst>
      <p:ext uri="{BB962C8B-B14F-4D97-AF65-F5344CB8AC3E}">
        <p14:creationId xmlns:p14="http://schemas.microsoft.com/office/powerpoint/2010/main" val="3469270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5E55EBF-E379-4B53-9A33-3FD00C277771}" type="datetimeFigureOut">
              <a:rPr lang="zh-TW" altLang="en-US" smtClean="0"/>
              <a:t>2019/1/9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348DCA9-924E-444B-8615-6AE2670588F8}" type="slidenum">
              <a:rPr lang="zh-TW" altLang="en-US" smtClean="0"/>
              <a:t>‹#›</a:t>
            </a:fld>
            <a:endParaRPr lang="zh-TW" alt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9859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B5E55EBF-E379-4B53-9A33-3FD00C277771}" type="datetimeFigureOut">
              <a:rPr lang="zh-TW" altLang="en-US" smtClean="0"/>
              <a:t>2019/1/9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348DCA9-924E-444B-8615-6AE2670588F8}" type="slidenum">
              <a:rPr lang="zh-TW" altLang="en-US" smtClean="0"/>
              <a:t>‹#›</a:t>
            </a:fld>
            <a:endParaRPr lang="zh-TW" altLang="en-US"/>
          </a:p>
        </p:txBody>
      </p:sp>
    </p:spTree>
    <p:extLst>
      <p:ext uri="{BB962C8B-B14F-4D97-AF65-F5344CB8AC3E}">
        <p14:creationId xmlns:p14="http://schemas.microsoft.com/office/powerpoint/2010/main" val="2539650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B5E55EBF-E379-4B53-9A33-3FD00C277771}" type="datetimeFigureOut">
              <a:rPr lang="zh-TW" altLang="en-US" smtClean="0"/>
              <a:t>2019/1/9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C348DCA9-924E-444B-8615-6AE2670588F8}" type="slidenum">
              <a:rPr lang="zh-TW" altLang="en-US" smtClean="0"/>
              <a:t>‹#›</a:t>
            </a:fld>
            <a:endParaRPr lang="zh-TW" alt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0230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5E55EBF-E379-4B53-9A33-3FD00C277771}" type="datetimeFigureOut">
              <a:rPr lang="zh-TW" altLang="en-US" smtClean="0"/>
              <a:t>2019/1/9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C348DCA9-924E-444B-8615-6AE2670588F8}" type="slidenum">
              <a:rPr lang="zh-TW" altLang="en-US" smtClean="0"/>
              <a:t>‹#›</a:t>
            </a:fld>
            <a:endParaRPr lang="zh-TW"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5270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E55EBF-E379-4B53-9A33-3FD00C277771}" type="datetimeFigureOut">
              <a:rPr lang="zh-TW" altLang="en-US" smtClean="0"/>
              <a:t>2019/1/9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C348DCA9-924E-444B-8615-6AE2670588F8}" type="slidenum">
              <a:rPr lang="zh-TW" altLang="en-US" smtClean="0"/>
              <a:t>‹#›</a:t>
            </a:fld>
            <a:endParaRPr lang="zh-TW" altLang="en-US"/>
          </a:p>
        </p:txBody>
      </p:sp>
    </p:spTree>
    <p:extLst>
      <p:ext uri="{BB962C8B-B14F-4D97-AF65-F5344CB8AC3E}">
        <p14:creationId xmlns:p14="http://schemas.microsoft.com/office/powerpoint/2010/main" val="73198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B5E55EBF-E379-4B53-9A33-3FD00C277771}" type="datetimeFigureOut">
              <a:rPr lang="zh-TW" altLang="en-US" smtClean="0"/>
              <a:t>2019/1/9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348DCA9-924E-444B-8615-6AE2670588F8}" type="slidenum">
              <a:rPr lang="zh-TW" altLang="en-US" smtClean="0"/>
              <a:t>‹#›</a:t>
            </a:fld>
            <a:endParaRPr lang="zh-TW" alt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6128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TW" altLang="en-US" smtClean="0"/>
              <a:t>按一下以編輯母片標題樣式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B5E55EBF-E379-4B53-9A33-3FD00C277771}" type="datetimeFigureOut">
              <a:rPr lang="zh-TW" altLang="en-US" smtClean="0"/>
              <a:t>2019/1/9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348DCA9-924E-444B-8615-6AE2670588F8}" type="slidenum">
              <a:rPr lang="zh-TW" altLang="en-US" smtClean="0"/>
              <a:t>‹#›</a:t>
            </a:fld>
            <a:endParaRPr lang="zh-TW" altLang="en-US"/>
          </a:p>
        </p:txBody>
      </p:sp>
    </p:spTree>
    <p:extLst>
      <p:ext uri="{BB962C8B-B14F-4D97-AF65-F5344CB8AC3E}">
        <p14:creationId xmlns:p14="http://schemas.microsoft.com/office/powerpoint/2010/main" val="4039788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5E55EBF-E379-4B53-9A33-3FD00C277771}" type="datetimeFigureOut">
              <a:rPr lang="zh-TW" altLang="en-US" smtClean="0"/>
              <a:t>2019/1/9</a:t>
            </a:fld>
            <a:endParaRPr lang="zh-TW"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348DCA9-924E-444B-8615-6AE2670588F8}" type="slidenum">
              <a:rPr lang="zh-TW" altLang="en-US" smtClean="0"/>
              <a:t>‹#›</a:t>
            </a:fld>
            <a:endParaRPr lang="zh-TW" altLang="en-US"/>
          </a:p>
        </p:txBody>
      </p:sp>
    </p:spTree>
    <p:extLst>
      <p:ext uri="{BB962C8B-B14F-4D97-AF65-F5344CB8AC3E}">
        <p14:creationId xmlns:p14="http://schemas.microsoft.com/office/powerpoint/2010/main" val="17358254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7.xml"/><Relationship Id="rId4" Type="http://schemas.openxmlformats.org/officeDocument/2006/relationships/image" Target="../media/image20.gif"/></Relationships>
</file>

<file path=ppt/slides/_rels/slide3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7.xml"/><Relationship Id="rId4" Type="http://schemas.openxmlformats.org/officeDocument/2006/relationships/image" Target="../media/image23.gif"/></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679064" y="1806981"/>
            <a:ext cx="7118252" cy="1477328"/>
          </a:xfrm>
          <a:prstGeom prst="rect">
            <a:avLst/>
          </a:prstGeom>
        </p:spPr>
        <p:txBody>
          <a:bodyPr wrap="square">
            <a:spAutoFit/>
          </a:bodyPr>
          <a:lstStyle/>
          <a:p>
            <a:pPr algn="ctr"/>
            <a:r>
              <a:rPr lang="zh-TW" altLang="en-US" sz="6000" b="1" dirty="0" smtClean="0">
                <a:solidFill>
                  <a:srgbClr val="057D24"/>
                </a:solidFill>
                <a:latin typeface="微軟正黑體" panose="020B0604030504040204" pitchFamily="34" charset="-120"/>
                <a:ea typeface="微軟正黑體" panose="020B0604030504040204" pitchFamily="34" charset="-120"/>
              </a:rPr>
              <a:t>漫漫</a:t>
            </a:r>
            <a:r>
              <a:rPr lang="zh-TW" altLang="en-US" sz="6000" b="1" dirty="0">
                <a:solidFill>
                  <a:srgbClr val="057D24"/>
                </a:solidFill>
                <a:latin typeface="微軟正黑體" panose="020B0604030504040204" pitchFamily="34" charset="-120"/>
                <a:ea typeface="微軟正黑體" panose="020B0604030504040204" pitchFamily="34" charset="-120"/>
              </a:rPr>
              <a:t>退休</a:t>
            </a:r>
            <a:r>
              <a:rPr lang="zh-TW" altLang="en-US" sz="6000" b="1" dirty="0" smtClean="0">
                <a:solidFill>
                  <a:srgbClr val="057D24"/>
                </a:solidFill>
                <a:latin typeface="微軟正黑體" panose="020B0604030504040204" pitchFamily="34" charset="-120"/>
                <a:ea typeface="微軟正黑體" panose="020B0604030504040204" pitchFamily="34" charset="-120"/>
              </a:rPr>
              <a:t>路</a:t>
            </a:r>
            <a:endParaRPr lang="en-US" altLang="zh-TW" sz="6000" b="1" dirty="0" smtClean="0">
              <a:solidFill>
                <a:srgbClr val="057D24"/>
              </a:solidFill>
              <a:latin typeface="微軟正黑體" panose="020B0604030504040204" pitchFamily="34" charset="-120"/>
              <a:ea typeface="微軟正黑體" panose="020B0604030504040204" pitchFamily="34" charset="-120"/>
            </a:endParaRPr>
          </a:p>
          <a:p>
            <a:pPr algn="ctr"/>
            <a:r>
              <a:rPr lang="en-US" altLang="zh-TW" sz="3000" dirty="0" err="1" smtClean="0">
                <a:solidFill>
                  <a:srgbClr val="057D24"/>
                </a:solidFill>
                <a:latin typeface="Forte" panose="03060902040502070203" pitchFamily="66" charset="0"/>
              </a:rPr>
              <a:t>ManMan</a:t>
            </a:r>
            <a:r>
              <a:rPr lang="en-US" altLang="zh-TW" sz="3000" dirty="0" smtClean="0">
                <a:solidFill>
                  <a:srgbClr val="057D24"/>
                </a:solidFill>
                <a:latin typeface="Forte" panose="03060902040502070203" pitchFamily="66" charset="0"/>
              </a:rPr>
              <a:t> </a:t>
            </a:r>
            <a:r>
              <a:rPr lang="en-US" altLang="zh-TW" sz="3000" dirty="0" err="1">
                <a:solidFill>
                  <a:srgbClr val="057D24"/>
                </a:solidFill>
                <a:latin typeface="Forte" panose="03060902040502070203" pitchFamily="66" charset="0"/>
              </a:rPr>
              <a:t>T</a:t>
            </a:r>
            <a:r>
              <a:rPr lang="en-US" altLang="zh-TW" sz="3000" dirty="0" err="1" smtClean="0">
                <a:solidFill>
                  <a:srgbClr val="057D24"/>
                </a:solidFill>
                <a:latin typeface="Forte" panose="03060902040502070203" pitchFamily="66" charset="0"/>
              </a:rPr>
              <a:t>uiXiu</a:t>
            </a:r>
            <a:r>
              <a:rPr lang="en-US" altLang="zh-TW" sz="3000" dirty="0" smtClean="0">
                <a:solidFill>
                  <a:srgbClr val="057D24"/>
                </a:solidFill>
                <a:latin typeface="Forte" panose="03060902040502070203" pitchFamily="66" charset="0"/>
              </a:rPr>
              <a:t> </a:t>
            </a:r>
            <a:r>
              <a:rPr lang="en-US" altLang="zh-TW" sz="3000" dirty="0">
                <a:solidFill>
                  <a:srgbClr val="057D24"/>
                </a:solidFill>
                <a:latin typeface="Forte" panose="03060902040502070203" pitchFamily="66" charset="0"/>
              </a:rPr>
              <a:t>L</a:t>
            </a:r>
            <a:r>
              <a:rPr lang="en-US" altLang="zh-TW" sz="3000" dirty="0" smtClean="0">
                <a:solidFill>
                  <a:srgbClr val="057D24"/>
                </a:solidFill>
                <a:latin typeface="Forte" panose="03060902040502070203" pitchFamily="66" charset="0"/>
              </a:rPr>
              <a:t>u</a:t>
            </a:r>
            <a:endParaRPr lang="en-US" altLang="zh-TW" sz="3000" b="1" dirty="0">
              <a:solidFill>
                <a:srgbClr val="057D24"/>
              </a:solidFill>
              <a:latin typeface="Forte" panose="03060902040502070203" pitchFamily="66" charset="0"/>
              <a:ea typeface="微軟正黑體" panose="020B0604030504040204" pitchFamily="34" charset="-120"/>
            </a:endParaRPr>
          </a:p>
        </p:txBody>
      </p:sp>
      <p:sp>
        <p:nvSpPr>
          <p:cNvPr id="7" name="矩形 6"/>
          <p:cNvSpPr/>
          <p:nvPr/>
        </p:nvSpPr>
        <p:spPr>
          <a:xfrm>
            <a:off x="2895133" y="3626346"/>
            <a:ext cx="8790095" cy="3231654"/>
          </a:xfrm>
          <a:prstGeom prst="rect">
            <a:avLst/>
          </a:prstGeom>
        </p:spPr>
        <p:txBody>
          <a:bodyPr wrap="square">
            <a:spAutoFit/>
          </a:bodyPr>
          <a:lstStyle/>
          <a:p>
            <a:r>
              <a:rPr lang="zh-TW" altLang="en-US" sz="2400" b="1" dirty="0" smtClean="0">
                <a:solidFill>
                  <a:srgbClr val="002060"/>
                </a:solidFill>
                <a:latin typeface="微軟正黑體" panose="020B0604030504040204" pitchFamily="34" charset="-120"/>
                <a:ea typeface="微軟正黑體" panose="020B0604030504040204" pitchFamily="34" charset="-120"/>
              </a:rPr>
              <a:t>第一組</a:t>
            </a:r>
            <a:endParaRPr lang="en-US" altLang="zh-TW" sz="2400" b="1" dirty="0" smtClean="0">
              <a:solidFill>
                <a:srgbClr val="002060"/>
              </a:solidFill>
              <a:latin typeface="微軟正黑體" panose="020B0604030504040204" pitchFamily="34" charset="-120"/>
              <a:ea typeface="微軟正黑體" panose="020B0604030504040204" pitchFamily="34" charset="-120"/>
            </a:endParaRPr>
          </a:p>
          <a:p>
            <a:r>
              <a:rPr lang="en-US" altLang="zh-TW" sz="2400" b="1" dirty="0" smtClean="0">
                <a:solidFill>
                  <a:srgbClr val="002060"/>
                </a:solidFill>
                <a:latin typeface="微軟正黑體" panose="020B0604030504040204" pitchFamily="34" charset="-120"/>
                <a:ea typeface="微軟正黑體" panose="020B0604030504040204" pitchFamily="34" charset="-120"/>
              </a:rPr>
              <a:t>00557018</a:t>
            </a:r>
            <a:r>
              <a:rPr lang="zh-TW" altLang="en-US" sz="2400" b="1" dirty="0" smtClean="0">
                <a:solidFill>
                  <a:srgbClr val="002060"/>
                </a:solidFill>
                <a:latin typeface="微軟正黑體" panose="020B0604030504040204" pitchFamily="34" charset="-120"/>
                <a:ea typeface="微軟正黑體" panose="020B0604030504040204" pitchFamily="34" charset="-120"/>
              </a:rPr>
              <a:t> 曾毓惠</a:t>
            </a:r>
            <a:r>
              <a:rPr lang="en-US" altLang="zh-TW" sz="2400" b="1" dirty="0" smtClean="0">
                <a:solidFill>
                  <a:srgbClr val="002060"/>
                </a:solidFill>
                <a:latin typeface="微軟正黑體" panose="020B0604030504040204" pitchFamily="34" charset="-120"/>
                <a:ea typeface="微軟正黑體" panose="020B0604030504040204" pitchFamily="34" charset="-120"/>
              </a:rPr>
              <a:t>(</a:t>
            </a:r>
            <a:r>
              <a:rPr lang="zh-TW" altLang="en-US" sz="2400" b="1" dirty="0" smtClean="0">
                <a:solidFill>
                  <a:srgbClr val="002060"/>
                </a:solidFill>
                <a:latin typeface="微軟正黑體" panose="020B0604030504040204" pitchFamily="34" charset="-120"/>
                <a:ea typeface="微軟正黑體" panose="020B0604030504040204" pitchFamily="34" charset="-120"/>
              </a:rPr>
              <a:t>隊長</a:t>
            </a:r>
            <a:r>
              <a:rPr lang="en-US" altLang="zh-TW" sz="2400" b="1" dirty="0" smtClean="0">
                <a:solidFill>
                  <a:srgbClr val="002060"/>
                </a:solidFill>
                <a:latin typeface="微軟正黑體" panose="020B0604030504040204" pitchFamily="34" charset="-120"/>
                <a:ea typeface="微軟正黑體" panose="020B0604030504040204" pitchFamily="34" charset="-120"/>
              </a:rPr>
              <a:t>)	00557016</a:t>
            </a:r>
            <a:r>
              <a:rPr lang="zh-TW" altLang="en-US" sz="2400" b="1" dirty="0" smtClean="0">
                <a:solidFill>
                  <a:srgbClr val="002060"/>
                </a:solidFill>
                <a:latin typeface="微軟正黑體" panose="020B0604030504040204" pitchFamily="34" charset="-120"/>
                <a:ea typeface="微軟正黑體" panose="020B0604030504040204" pitchFamily="34" charset="-120"/>
              </a:rPr>
              <a:t> 張采庭</a:t>
            </a:r>
            <a:endParaRPr lang="en-US" altLang="zh-TW" sz="2400" b="1" dirty="0" smtClean="0">
              <a:solidFill>
                <a:srgbClr val="002060"/>
              </a:solidFill>
              <a:latin typeface="微軟正黑體" panose="020B0604030504040204" pitchFamily="34" charset="-120"/>
              <a:ea typeface="微軟正黑體" panose="020B0604030504040204" pitchFamily="34" charset="-120"/>
            </a:endParaRPr>
          </a:p>
          <a:p>
            <a:r>
              <a:rPr lang="en-US" altLang="zh-TW" sz="2400" b="1" dirty="0" smtClean="0">
                <a:solidFill>
                  <a:srgbClr val="002060"/>
                </a:solidFill>
                <a:latin typeface="微軟正黑體" panose="020B0604030504040204" pitchFamily="34" charset="-120"/>
                <a:ea typeface="微軟正黑體" panose="020B0604030504040204" pitchFamily="34" charset="-120"/>
              </a:rPr>
              <a:t>00557019</a:t>
            </a:r>
            <a:r>
              <a:rPr lang="zh-TW" altLang="en-US" sz="2400" b="1" dirty="0" smtClean="0">
                <a:solidFill>
                  <a:srgbClr val="002060"/>
                </a:solidFill>
                <a:latin typeface="微軟正黑體" panose="020B0604030504040204" pitchFamily="34" charset="-120"/>
                <a:ea typeface="微軟正黑體" panose="020B0604030504040204" pitchFamily="34" charset="-120"/>
              </a:rPr>
              <a:t> 何寬宥</a:t>
            </a:r>
            <a:r>
              <a:rPr lang="en-US" altLang="zh-TW" sz="2400" b="1" dirty="0" smtClean="0">
                <a:solidFill>
                  <a:srgbClr val="002060"/>
                </a:solidFill>
                <a:latin typeface="微軟正黑體" panose="020B0604030504040204" pitchFamily="34" charset="-120"/>
                <a:ea typeface="微軟正黑體" panose="020B0604030504040204" pitchFamily="34" charset="-120"/>
              </a:rPr>
              <a:t>		00557020</a:t>
            </a:r>
            <a:r>
              <a:rPr lang="zh-TW" altLang="en-US" sz="2400" b="1" dirty="0" smtClean="0">
                <a:solidFill>
                  <a:srgbClr val="002060"/>
                </a:solidFill>
                <a:latin typeface="微軟正黑體" panose="020B0604030504040204" pitchFamily="34" charset="-120"/>
                <a:ea typeface="微軟正黑體" panose="020B0604030504040204" pitchFamily="34" charset="-120"/>
              </a:rPr>
              <a:t> 徐而漫</a:t>
            </a:r>
            <a:endParaRPr lang="en-US" altLang="zh-TW" sz="2400" b="1" dirty="0" smtClean="0">
              <a:solidFill>
                <a:srgbClr val="002060"/>
              </a:solidFill>
              <a:latin typeface="微軟正黑體" panose="020B0604030504040204" pitchFamily="34" charset="-120"/>
              <a:ea typeface="微軟正黑體" panose="020B0604030504040204" pitchFamily="34" charset="-120"/>
            </a:endParaRPr>
          </a:p>
          <a:p>
            <a:r>
              <a:rPr lang="en-US" altLang="zh-TW" sz="2400" b="1" dirty="0" smtClean="0">
                <a:solidFill>
                  <a:srgbClr val="002060"/>
                </a:solidFill>
                <a:latin typeface="微軟正黑體" panose="020B0604030504040204" pitchFamily="34" charset="-120"/>
                <a:ea typeface="微軟正黑體" panose="020B0604030504040204" pitchFamily="34" charset="-120"/>
              </a:rPr>
              <a:t>00557026</a:t>
            </a:r>
            <a:r>
              <a:rPr lang="zh-TW" altLang="en-US" sz="2400" b="1" dirty="0" smtClean="0">
                <a:solidFill>
                  <a:srgbClr val="002060"/>
                </a:solidFill>
                <a:latin typeface="微軟正黑體" panose="020B0604030504040204" pitchFamily="34" charset="-120"/>
                <a:ea typeface="微軟正黑體" panose="020B0604030504040204" pitchFamily="34" charset="-120"/>
              </a:rPr>
              <a:t> 陳嬿晴</a:t>
            </a:r>
            <a:r>
              <a:rPr lang="en-US" altLang="zh-TW" sz="2400" b="1" dirty="0" smtClean="0">
                <a:solidFill>
                  <a:srgbClr val="002060"/>
                </a:solidFill>
                <a:latin typeface="微軟正黑體" panose="020B0604030504040204" pitchFamily="34" charset="-120"/>
                <a:ea typeface="微軟正黑體" panose="020B0604030504040204" pitchFamily="34" charset="-120"/>
              </a:rPr>
              <a:t>		00557050</a:t>
            </a:r>
            <a:r>
              <a:rPr lang="zh-TW" altLang="en-US" sz="2400" b="1" dirty="0" smtClean="0">
                <a:solidFill>
                  <a:srgbClr val="002060"/>
                </a:solidFill>
                <a:latin typeface="微軟正黑體" panose="020B0604030504040204" pitchFamily="34" charset="-120"/>
                <a:ea typeface="微軟正黑體" panose="020B0604030504040204" pitchFamily="34" charset="-120"/>
              </a:rPr>
              <a:t> 趙芷婷</a:t>
            </a:r>
            <a:endParaRPr lang="en-US" altLang="zh-TW" sz="2400" b="1" dirty="0" smtClean="0">
              <a:solidFill>
                <a:srgbClr val="002060"/>
              </a:solidFill>
              <a:latin typeface="微軟正黑體" panose="020B0604030504040204" pitchFamily="34" charset="-120"/>
              <a:ea typeface="微軟正黑體" panose="020B0604030504040204" pitchFamily="34" charset="-120"/>
            </a:endParaRPr>
          </a:p>
          <a:p>
            <a:endParaRPr lang="en-US" altLang="zh-TW" sz="2400" b="1" dirty="0">
              <a:solidFill>
                <a:srgbClr val="002060"/>
              </a:solidFill>
              <a:latin typeface="微軟正黑體" panose="020B0604030504040204" pitchFamily="34" charset="-120"/>
              <a:ea typeface="微軟正黑體" panose="020B0604030504040204" pitchFamily="34" charset="-120"/>
            </a:endParaRPr>
          </a:p>
          <a:p>
            <a:r>
              <a:rPr lang="zh-TW" altLang="en-US" sz="2400" b="1" dirty="0" smtClean="0">
                <a:solidFill>
                  <a:srgbClr val="002060"/>
                </a:solidFill>
                <a:latin typeface="微軟正黑體" panose="020B0604030504040204" pitchFamily="34" charset="-120"/>
                <a:ea typeface="微軟正黑體" panose="020B0604030504040204" pitchFamily="34" charset="-120"/>
              </a:rPr>
              <a:t>指導老師</a:t>
            </a:r>
            <a:r>
              <a:rPr lang="en-US" altLang="zh-TW" sz="2400" b="1" dirty="0" smtClean="0">
                <a:solidFill>
                  <a:srgbClr val="002060"/>
                </a:solidFill>
                <a:latin typeface="微軟正黑體" panose="020B0604030504040204" pitchFamily="34" charset="-120"/>
                <a:ea typeface="微軟正黑體" panose="020B0604030504040204" pitchFamily="34" charset="-120"/>
              </a:rPr>
              <a:t>:</a:t>
            </a:r>
            <a:r>
              <a:rPr lang="zh-TW" altLang="en-US" sz="2400" b="1" dirty="0" smtClean="0">
                <a:solidFill>
                  <a:srgbClr val="002060"/>
                </a:solidFill>
                <a:latin typeface="微軟正黑體" panose="020B0604030504040204" pitchFamily="34" charset="-120"/>
                <a:ea typeface="微軟正黑體" panose="020B0604030504040204" pitchFamily="34" charset="-120"/>
              </a:rPr>
              <a:t>  馬尚彬老</a:t>
            </a:r>
            <a:r>
              <a:rPr lang="zh-TW" altLang="en-US" sz="2400" b="1" dirty="0">
                <a:solidFill>
                  <a:srgbClr val="002060"/>
                </a:solidFill>
                <a:latin typeface="微軟正黑體" panose="020B0604030504040204" pitchFamily="34" charset="-120"/>
                <a:ea typeface="微軟正黑體" panose="020B0604030504040204" pitchFamily="34" charset="-120"/>
              </a:rPr>
              <a:t>師</a:t>
            </a:r>
            <a:endParaRPr lang="en-US" altLang="zh-TW" sz="2400" b="1" dirty="0" smtClean="0">
              <a:solidFill>
                <a:srgbClr val="002060"/>
              </a:solidFill>
              <a:latin typeface="微軟正黑體" panose="020B0604030504040204" pitchFamily="34" charset="-120"/>
              <a:ea typeface="微軟正黑體" panose="020B0604030504040204" pitchFamily="34" charset="-120"/>
            </a:endParaRPr>
          </a:p>
          <a:p>
            <a:endParaRPr lang="en-US" altLang="zh-TW" sz="6000" b="1" dirty="0">
              <a:solidFill>
                <a:srgbClr val="00206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87342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lvl="0"/>
            <a:r>
              <a:rPr lang="zh-TW" altLang="en-US" dirty="0"/>
              <a:t>牧</a:t>
            </a:r>
            <a:r>
              <a:rPr lang="zh-TW" altLang="zh-TW" dirty="0" smtClean="0"/>
              <a:t>場</a:t>
            </a:r>
            <a:r>
              <a:rPr lang="zh-TW" altLang="zh-TW" dirty="0"/>
              <a:t/>
            </a:r>
            <a:br>
              <a:rPr lang="zh-TW" altLang="zh-TW" dirty="0"/>
            </a:br>
            <a:endParaRPr lang="zh-TW" altLang="en-US" dirty="0"/>
          </a:p>
        </p:txBody>
      </p:sp>
      <p:sp>
        <p:nvSpPr>
          <p:cNvPr id="3" name="內容版面配置區 2"/>
          <p:cNvSpPr>
            <a:spLocks noGrp="1"/>
          </p:cNvSpPr>
          <p:nvPr>
            <p:ph idx="1"/>
          </p:nvPr>
        </p:nvSpPr>
        <p:spPr/>
        <p:txBody>
          <a:bodyPr>
            <a:normAutofit fontScale="92500"/>
          </a:bodyPr>
          <a:lstStyle/>
          <a:p>
            <a:pPr lvl="0"/>
            <a:r>
              <a:rPr lang="zh-TW" altLang="zh-TW" dirty="0">
                <a:solidFill>
                  <a:schemeClr val="tx1"/>
                </a:solidFill>
                <a:latin typeface="+mj-ea"/>
                <a:ea typeface="+mj-ea"/>
              </a:rPr>
              <a:t>下</a:t>
            </a:r>
            <a:r>
              <a:rPr lang="zh-TW" altLang="zh-TW" dirty="0">
                <a:latin typeface="+mj-ea"/>
                <a:ea typeface="+mj-ea"/>
              </a:rPr>
              <a:t>方呈現動物種類各個的</a:t>
            </a:r>
            <a:r>
              <a:rPr lang="zh-TW" altLang="zh-TW" dirty="0" smtClean="0">
                <a:latin typeface="+mj-ea"/>
                <a:ea typeface="+mj-ea"/>
              </a:rPr>
              <a:t>數量</a:t>
            </a:r>
            <a:r>
              <a:rPr lang="zh-TW" altLang="en-US" dirty="0" smtClean="0">
                <a:latin typeface="+mj-ea"/>
                <a:ea typeface="+mj-ea"/>
              </a:rPr>
              <a:t> </a:t>
            </a:r>
            <a:r>
              <a:rPr lang="zh-TW" altLang="en-US" dirty="0" smtClean="0">
                <a:solidFill>
                  <a:srgbClr val="FF0000"/>
                </a:solidFill>
                <a:latin typeface="+mj-ea"/>
                <a:ea typeface="+mj-ea"/>
              </a:rPr>
              <a:t>上方</a:t>
            </a:r>
            <a:endParaRPr lang="zh-TW" altLang="zh-TW" sz="2000" dirty="0">
              <a:solidFill>
                <a:srgbClr val="FF0000"/>
              </a:solidFill>
              <a:latin typeface="+mj-ea"/>
              <a:ea typeface="+mj-ea"/>
            </a:endParaRPr>
          </a:p>
          <a:p>
            <a:pPr lvl="0"/>
            <a:r>
              <a:rPr lang="zh-TW" altLang="zh-TW" dirty="0">
                <a:latin typeface="+mj-ea"/>
                <a:ea typeface="+mj-ea"/>
              </a:rPr>
              <a:t>返回首頁鍵</a:t>
            </a:r>
            <a:endParaRPr lang="zh-TW" altLang="zh-TW" sz="2000" dirty="0">
              <a:latin typeface="+mj-ea"/>
              <a:ea typeface="+mj-ea"/>
            </a:endParaRPr>
          </a:p>
          <a:p>
            <a:pPr lvl="0"/>
            <a:r>
              <a:rPr lang="zh-TW" altLang="zh-TW" dirty="0">
                <a:latin typeface="+mj-ea"/>
                <a:ea typeface="+mj-ea"/>
              </a:rPr>
              <a:t>右方有工具表</a:t>
            </a:r>
            <a:r>
              <a:rPr lang="en-US" altLang="zh-TW" dirty="0">
                <a:latin typeface="+mj-ea"/>
                <a:ea typeface="+mj-ea"/>
              </a:rPr>
              <a:t>(</a:t>
            </a:r>
            <a:r>
              <a:rPr lang="zh-TW" altLang="zh-TW" dirty="0">
                <a:latin typeface="+mj-ea"/>
                <a:ea typeface="+mj-ea"/>
              </a:rPr>
              <a:t>餵食 </a:t>
            </a:r>
            <a:r>
              <a:rPr lang="zh-TW" altLang="zh-TW" dirty="0" smtClean="0">
                <a:latin typeface="+mj-ea"/>
                <a:ea typeface="+mj-ea"/>
              </a:rPr>
              <a:t>捕捉</a:t>
            </a:r>
            <a:r>
              <a:rPr lang="en-US" altLang="zh-TW" dirty="0" smtClean="0">
                <a:latin typeface="+mj-ea"/>
                <a:ea typeface="+mj-ea"/>
              </a:rPr>
              <a:t>)  </a:t>
            </a:r>
            <a:r>
              <a:rPr lang="zh-TW" altLang="en-US" dirty="0" smtClean="0">
                <a:solidFill>
                  <a:srgbClr val="FF0000"/>
                </a:solidFill>
                <a:latin typeface="+mj-ea"/>
                <a:ea typeface="+mj-ea"/>
              </a:rPr>
              <a:t>多了飼養</a:t>
            </a:r>
            <a:endParaRPr lang="zh-TW" altLang="zh-TW" sz="2000" dirty="0">
              <a:solidFill>
                <a:srgbClr val="FF0000"/>
              </a:solidFill>
              <a:latin typeface="+mj-ea"/>
              <a:ea typeface="+mj-ea"/>
            </a:endParaRPr>
          </a:p>
          <a:p>
            <a:pPr lvl="0"/>
            <a:r>
              <a:rPr lang="zh-TW" altLang="zh-TW" dirty="0">
                <a:latin typeface="+mj-ea"/>
                <a:ea typeface="+mj-ea"/>
              </a:rPr>
              <a:t>每一次都要點選動物，右方工具表會可按的鈕會可以按</a:t>
            </a:r>
            <a:endParaRPr lang="zh-TW" altLang="zh-TW" sz="2000" dirty="0">
              <a:latin typeface="+mj-ea"/>
              <a:ea typeface="+mj-ea"/>
            </a:endParaRPr>
          </a:p>
          <a:p>
            <a:pPr lvl="0"/>
            <a:r>
              <a:rPr lang="zh-TW" altLang="zh-TW" dirty="0">
                <a:latin typeface="+mj-ea"/>
                <a:ea typeface="+mj-ea"/>
              </a:rPr>
              <a:t>按下餵食的按鈕，橫向顯示飼料的數量以及種類，點選之後，經驗值上升</a:t>
            </a:r>
            <a:r>
              <a:rPr lang="en-US" altLang="zh-TW" dirty="0">
                <a:latin typeface="+mj-ea"/>
                <a:ea typeface="+mj-ea"/>
              </a:rPr>
              <a:t>(</a:t>
            </a:r>
            <a:r>
              <a:rPr lang="zh-TW" altLang="zh-TW" dirty="0">
                <a:latin typeface="+mj-ea"/>
                <a:ea typeface="+mj-ea"/>
              </a:rPr>
              <a:t>低級</a:t>
            </a:r>
            <a:r>
              <a:rPr lang="en-US" altLang="zh-TW" dirty="0">
                <a:latin typeface="+mj-ea"/>
                <a:ea typeface="+mj-ea"/>
              </a:rPr>
              <a:t>5%  </a:t>
            </a:r>
            <a:r>
              <a:rPr lang="zh-TW" altLang="zh-TW" dirty="0">
                <a:latin typeface="+mj-ea"/>
                <a:ea typeface="+mj-ea"/>
              </a:rPr>
              <a:t>中級</a:t>
            </a:r>
            <a:r>
              <a:rPr lang="en-US" altLang="zh-TW" dirty="0">
                <a:latin typeface="+mj-ea"/>
                <a:ea typeface="+mj-ea"/>
              </a:rPr>
              <a:t> 10%  </a:t>
            </a:r>
            <a:r>
              <a:rPr lang="zh-TW" altLang="zh-TW" dirty="0">
                <a:latin typeface="+mj-ea"/>
                <a:ea typeface="+mj-ea"/>
              </a:rPr>
              <a:t>高級</a:t>
            </a:r>
            <a:r>
              <a:rPr lang="en-US" altLang="zh-TW" dirty="0">
                <a:latin typeface="+mj-ea"/>
                <a:ea typeface="+mj-ea"/>
              </a:rPr>
              <a:t> 20%)</a:t>
            </a:r>
            <a:endParaRPr lang="zh-TW" altLang="zh-TW" sz="2000" dirty="0">
              <a:latin typeface="+mj-ea"/>
              <a:ea typeface="+mj-ea"/>
            </a:endParaRPr>
          </a:p>
          <a:p>
            <a:pPr lvl="0"/>
            <a:r>
              <a:rPr lang="zh-TW" altLang="zh-TW" dirty="0">
                <a:latin typeface="+mj-ea"/>
                <a:ea typeface="+mj-ea"/>
              </a:rPr>
              <a:t>動物達</a:t>
            </a:r>
            <a:r>
              <a:rPr lang="en-US" altLang="zh-TW" dirty="0">
                <a:latin typeface="+mj-ea"/>
                <a:ea typeface="+mj-ea"/>
              </a:rPr>
              <a:t>100%</a:t>
            </a:r>
            <a:r>
              <a:rPr lang="zh-TW" altLang="zh-TW" dirty="0">
                <a:latin typeface="+mj-ea"/>
                <a:ea typeface="+mj-ea"/>
              </a:rPr>
              <a:t>按下捕捉，會進入遊戲畫面，遊戲成功，動物會進入倉庫</a:t>
            </a:r>
            <a:endParaRPr lang="zh-TW" altLang="zh-TW" sz="2000" dirty="0">
              <a:latin typeface="+mj-ea"/>
              <a:ea typeface="+mj-ea"/>
            </a:endParaRPr>
          </a:p>
          <a:p>
            <a:endParaRPr lang="zh-TW" altLang="en-US" dirty="0">
              <a:latin typeface="+mj-ea"/>
              <a:ea typeface="+mj-ea"/>
            </a:endParaRPr>
          </a:p>
        </p:txBody>
      </p:sp>
      <p:sp>
        <p:nvSpPr>
          <p:cNvPr id="4" name="矩形 3"/>
          <p:cNvSpPr/>
          <p:nvPr/>
        </p:nvSpPr>
        <p:spPr>
          <a:xfrm>
            <a:off x="1698171" y="2584580"/>
            <a:ext cx="522515" cy="354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3390122" y="3436777"/>
            <a:ext cx="1293845" cy="538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37651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txBox="1">
            <a:spLocks/>
          </p:cNvSpPr>
          <p:nvPr/>
        </p:nvSpPr>
        <p:spPr>
          <a:xfrm>
            <a:off x="1006152" y="1287968"/>
            <a:ext cx="9601196" cy="4441027"/>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lvl="0"/>
            <a:r>
              <a:rPr lang="zh-TW" altLang="zh-TW" dirty="0">
                <a:latin typeface="+mj-ea"/>
                <a:ea typeface="+mj-ea"/>
              </a:rPr>
              <a:t>捕捉動物遊戲：如果牧場裡有動物是成長值是</a:t>
            </a:r>
            <a:r>
              <a:rPr lang="en-US" altLang="zh-TW" dirty="0">
                <a:latin typeface="+mj-ea"/>
                <a:ea typeface="+mj-ea"/>
              </a:rPr>
              <a:t>100%</a:t>
            </a:r>
            <a:r>
              <a:rPr lang="zh-TW" altLang="zh-TW" dirty="0">
                <a:latin typeface="+mj-ea"/>
                <a:ea typeface="+mj-ea"/>
              </a:rPr>
              <a:t>會觸發抓動物遊戲，遊戲一開始會給出要抓幾隻豬幾隻牛幾隻雞</a:t>
            </a:r>
            <a:r>
              <a:rPr lang="en-US" altLang="zh-TW" dirty="0">
                <a:latin typeface="+mj-ea"/>
                <a:ea typeface="+mj-ea"/>
              </a:rPr>
              <a:t>(</a:t>
            </a:r>
            <a:r>
              <a:rPr lang="zh-TW" altLang="zh-TW" dirty="0">
                <a:latin typeface="+mj-ea"/>
                <a:ea typeface="+mj-ea"/>
              </a:rPr>
              <a:t>隨著抓到的動物，數量減</a:t>
            </a:r>
            <a:r>
              <a:rPr lang="en-US" altLang="zh-TW" dirty="0">
                <a:latin typeface="+mj-ea"/>
                <a:ea typeface="+mj-ea"/>
              </a:rPr>
              <a:t>1</a:t>
            </a:r>
            <a:r>
              <a:rPr lang="zh-TW" altLang="zh-TW" dirty="0">
                <a:latin typeface="+mj-ea"/>
                <a:ea typeface="+mj-ea"/>
              </a:rPr>
              <a:t>，顯示在</a:t>
            </a:r>
            <a:r>
              <a:rPr lang="zh-TW" altLang="zh-TW" dirty="0">
                <a:solidFill>
                  <a:schemeClr val="tx1"/>
                </a:solidFill>
                <a:latin typeface="+mj-ea"/>
                <a:ea typeface="+mj-ea"/>
              </a:rPr>
              <a:t>下</a:t>
            </a:r>
            <a:r>
              <a:rPr lang="zh-TW" altLang="zh-TW" dirty="0">
                <a:latin typeface="+mj-ea"/>
                <a:ea typeface="+mj-ea"/>
              </a:rPr>
              <a:t>方</a:t>
            </a:r>
            <a:r>
              <a:rPr lang="en-US" altLang="zh-TW" dirty="0">
                <a:latin typeface="+mj-ea"/>
                <a:ea typeface="+mj-ea"/>
              </a:rPr>
              <a:t>)</a:t>
            </a:r>
            <a:r>
              <a:rPr lang="zh-TW" altLang="zh-TW" dirty="0">
                <a:latin typeface="+mj-ea"/>
                <a:ea typeface="+mj-ea"/>
              </a:rPr>
              <a:t>，要在限時</a:t>
            </a:r>
            <a:r>
              <a:rPr lang="en-US" altLang="zh-TW" dirty="0">
                <a:latin typeface="+mj-ea"/>
                <a:ea typeface="+mj-ea"/>
              </a:rPr>
              <a:t>40</a:t>
            </a:r>
            <a:r>
              <a:rPr lang="zh-TW" altLang="zh-TW" dirty="0">
                <a:latin typeface="+mj-ea"/>
                <a:ea typeface="+mj-ea"/>
              </a:rPr>
              <a:t>秒內</a:t>
            </a:r>
            <a:r>
              <a:rPr lang="en-US" altLang="zh-TW" dirty="0">
                <a:latin typeface="+mj-ea"/>
                <a:ea typeface="+mj-ea"/>
              </a:rPr>
              <a:t>(</a:t>
            </a:r>
            <a:r>
              <a:rPr lang="zh-TW" altLang="zh-TW" dirty="0">
                <a:latin typeface="+mj-ea"/>
                <a:ea typeface="+mj-ea"/>
              </a:rPr>
              <a:t>遊戲右上方</a:t>
            </a:r>
            <a:r>
              <a:rPr lang="en-US" altLang="zh-TW" dirty="0">
                <a:latin typeface="+mj-ea"/>
                <a:ea typeface="+mj-ea"/>
              </a:rPr>
              <a:t>)</a:t>
            </a:r>
            <a:r>
              <a:rPr lang="zh-TW" altLang="zh-TW" dirty="0">
                <a:latin typeface="+mj-ea"/>
                <a:ea typeface="+mj-ea"/>
              </a:rPr>
              <a:t>抓到遊戲指定的動物，若完成，</a:t>
            </a:r>
            <a:r>
              <a:rPr lang="zh-TW" altLang="zh-TW" dirty="0" smtClean="0">
                <a:latin typeface="+mj-ea"/>
                <a:ea typeface="+mj-ea"/>
              </a:rPr>
              <a:t>則獎勵金幣</a:t>
            </a:r>
            <a:r>
              <a:rPr lang="en-US" altLang="zh-TW" dirty="0" smtClean="0">
                <a:latin typeface="+mj-ea"/>
                <a:ea typeface="+mj-ea"/>
              </a:rPr>
              <a:t>20</a:t>
            </a:r>
            <a:r>
              <a:rPr lang="zh-TW" altLang="zh-TW" dirty="0" smtClean="0">
                <a:latin typeface="+mj-ea"/>
                <a:ea typeface="+mj-ea"/>
              </a:rPr>
              <a:t>元</a:t>
            </a:r>
            <a:r>
              <a:rPr lang="en-US" altLang="zh-TW" dirty="0" smtClean="0">
                <a:latin typeface="+mj-ea"/>
                <a:ea typeface="+mj-ea"/>
              </a:rPr>
              <a:t> ; </a:t>
            </a:r>
            <a:r>
              <a:rPr lang="zh-TW" altLang="zh-TW" dirty="0">
                <a:latin typeface="+mj-ea"/>
                <a:ea typeface="+mj-ea"/>
              </a:rPr>
              <a:t>若未完成，則無懲罰</a:t>
            </a:r>
            <a:endParaRPr lang="zh-TW" altLang="zh-TW" sz="2000" dirty="0">
              <a:latin typeface="+mj-ea"/>
              <a:ea typeface="+mj-ea"/>
            </a:endParaRPr>
          </a:p>
          <a:p>
            <a:pPr lvl="1"/>
            <a:endParaRPr lang="zh-TW" altLang="zh-TW" sz="1800" dirty="0" smtClean="0">
              <a:latin typeface="+mj-ea"/>
              <a:ea typeface="+mj-ea"/>
            </a:endParaRPr>
          </a:p>
          <a:p>
            <a:endParaRPr lang="zh-TW" altLang="en-US" dirty="0">
              <a:latin typeface="+mj-ea"/>
              <a:ea typeface="+mj-ea"/>
            </a:endParaRPr>
          </a:p>
        </p:txBody>
      </p:sp>
      <p:sp>
        <p:nvSpPr>
          <p:cNvPr id="3" name="矩形 2"/>
          <p:cNvSpPr/>
          <p:nvPr/>
        </p:nvSpPr>
        <p:spPr>
          <a:xfrm>
            <a:off x="3582954" y="2043404"/>
            <a:ext cx="830426" cy="4012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3806889" y="3015391"/>
            <a:ext cx="839755" cy="369332"/>
          </a:xfrm>
          <a:prstGeom prst="rect">
            <a:avLst/>
          </a:prstGeom>
          <a:noFill/>
        </p:spPr>
        <p:txBody>
          <a:bodyPr wrap="square" rtlCol="0">
            <a:spAutoFit/>
          </a:bodyPr>
          <a:lstStyle/>
          <a:p>
            <a:r>
              <a:rPr lang="zh-TW" altLang="en-US" dirty="0" smtClean="0">
                <a:latin typeface="+mj-ea"/>
                <a:ea typeface="+mj-ea"/>
              </a:rPr>
              <a:t>上方</a:t>
            </a:r>
            <a:endParaRPr lang="zh-TW" altLang="en-US" dirty="0">
              <a:latin typeface="+mj-ea"/>
              <a:ea typeface="+mj-ea"/>
            </a:endParaRPr>
          </a:p>
        </p:txBody>
      </p:sp>
      <p:cxnSp>
        <p:nvCxnSpPr>
          <p:cNvPr id="6" name="直線單箭頭接點 5"/>
          <p:cNvCxnSpPr/>
          <p:nvPr/>
        </p:nvCxnSpPr>
        <p:spPr>
          <a:xfrm>
            <a:off x="3741576" y="2547257"/>
            <a:ext cx="102636" cy="38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307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lvl="0"/>
            <a:r>
              <a:rPr lang="zh-TW" altLang="en-US" dirty="0" smtClean="0"/>
              <a:t>魚池</a:t>
            </a:r>
            <a:r>
              <a:rPr lang="en-US" altLang="zh-TW" dirty="0" smtClean="0"/>
              <a:t>(</a:t>
            </a:r>
            <a:r>
              <a:rPr lang="zh-TW" altLang="en-US" dirty="0" smtClean="0"/>
              <a:t>已改</a:t>
            </a:r>
            <a:r>
              <a:rPr lang="en-US" altLang="zh-TW" dirty="0" smtClean="0"/>
              <a:t>)</a:t>
            </a:r>
            <a:r>
              <a:rPr lang="zh-TW" altLang="zh-TW" dirty="0"/>
              <a:t/>
            </a:r>
            <a:br>
              <a:rPr lang="zh-TW" altLang="zh-TW" dirty="0"/>
            </a:br>
            <a:endParaRPr lang="zh-TW" altLang="en-US" dirty="0"/>
          </a:p>
        </p:txBody>
      </p:sp>
      <p:sp>
        <p:nvSpPr>
          <p:cNvPr id="3" name="內容版面配置區 2"/>
          <p:cNvSpPr>
            <a:spLocks noGrp="1"/>
          </p:cNvSpPr>
          <p:nvPr>
            <p:ph idx="1"/>
          </p:nvPr>
        </p:nvSpPr>
        <p:spPr/>
        <p:txBody>
          <a:bodyPr>
            <a:normAutofit fontScale="92500" lnSpcReduction="10000"/>
          </a:bodyPr>
          <a:lstStyle/>
          <a:p>
            <a:pPr lvl="0"/>
            <a:r>
              <a:rPr lang="zh-TW" altLang="zh-TW" dirty="0">
                <a:latin typeface="+mj-ea"/>
                <a:ea typeface="+mj-ea"/>
              </a:rPr>
              <a:t>每一次進入都要繳交</a:t>
            </a:r>
            <a:r>
              <a:rPr lang="en-US" altLang="zh-TW" dirty="0">
                <a:latin typeface="+mj-ea"/>
                <a:ea typeface="+mj-ea"/>
              </a:rPr>
              <a:t>30</a:t>
            </a:r>
            <a:r>
              <a:rPr lang="zh-TW" altLang="zh-TW" dirty="0">
                <a:latin typeface="+mj-ea"/>
                <a:ea typeface="+mj-ea"/>
              </a:rPr>
              <a:t>元的入場費</a:t>
            </a:r>
            <a:endParaRPr lang="zh-TW" altLang="zh-TW" sz="2000" dirty="0">
              <a:latin typeface="+mj-ea"/>
              <a:ea typeface="+mj-ea"/>
            </a:endParaRPr>
          </a:p>
          <a:p>
            <a:pPr lvl="0"/>
            <a:r>
              <a:rPr lang="zh-TW" altLang="zh-TW" dirty="0">
                <a:latin typeface="+mj-ea"/>
                <a:ea typeface="+mj-ea"/>
              </a:rPr>
              <a:t>返回首頁鍵</a:t>
            </a:r>
            <a:endParaRPr lang="zh-TW" altLang="zh-TW" sz="2000" dirty="0">
              <a:latin typeface="+mj-ea"/>
              <a:ea typeface="+mj-ea"/>
            </a:endParaRPr>
          </a:p>
          <a:p>
            <a:pPr lvl="0"/>
            <a:r>
              <a:rPr lang="zh-TW" altLang="zh-TW" dirty="0">
                <a:latin typeface="+mj-ea"/>
                <a:ea typeface="+mj-ea"/>
              </a:rPr>
              <a:t>每次進入遊戲會有</a:t>
            </a:r>
            <a:r>
              <a:rPr lang="en-US" altLang="zh-TW" dirty="0">
                <a:latin typeface="+mj-ea"/>
                <a:ea typeface="+mj-ea"/>
              </a:rPr>
              <a:t>10</a:t>
            </a:r>
            <a:r>
              <a:rPr lang="zh-TW" altLang="zh-TW" dirty="0">
                <a:latin typeface="+mj-ea"/>
                <a:ea typeface="+mj-ea"/>
              </a:rPr>
              <a:t>隻</a:t>
            </a:r>
            <a:r>
              <a:rPr lang="en-US" altLang="zh-TW" dirty="0">
                <a:latin typeface="+mj-ea"/>
                <a:ea typeface="+mj-ea"/>
              </a:rPr>
              <a:t>RANDOM</a:t>
            </a:r>
            <a:r>
              <a:rPr lang="zh-TW" altLang="zh-TW" dirty="0">
                <a:latin typeface="+mj-ea"/>
                <a:ea typeface="+mj-ea"/>
              </a:rPr>
              <a:t>的魚可以釣</a:t>
            </a:r>
            <a:endParaRPr lang="zh-TW" altLang="zh-TW" sz="2000" dirty="0">
              <a:latin typeface="+mj-ea"/>
              <a:ea typeface="+mj-ea"/>
            </a:endParaRPr>
          </a:p>
          <a:p>
            <a:pPr lvl="0"/>
            <a:r>
              <a:rPr lang="zh-TW" altLang="zh-TW" dirty="0">
                <a:latin typeface="+mj-ea"/>
                <a:ea typeface="+mj-ea"/>
              </a:rPr>
              <a:t>遊戲一次</a:t>
            </a:r>
            <a:r>
              <a:rPr lang="en-US" altLang="zh-TW" dirty="0">
                <a:latin typeface="+mj-ea"/>
                <a:ea typeface="+mj-ea"/>
              </a:rPr>
              <a:t>40</a:t>
            </a:r>
            <a:r>
              <a:rPr lang="zh-TW" altLang="zh-TW" dirty="0" smtClean="0">
                <a:latin typeface="+mj-ea"/>
                <a:ea typeface="+mj-ea"/>
              </a:rPr>
              <a:t>秒，</a:t>
            </a:r>
            <a:r>
              <a:rPr lang="zh-TW" altLang="zh-TW" dirty="0">
                <a:latin typeface="+mj-ea"/>
                <a:ea typeface="+mj-ea"/>
              </a:rPr>
              <a:t>校準調會</a:t>
            </a:r>
            <a:r>
              <a:rPr lang="zh-TW" altLang="zh-TW" dirty="0" smtClean="0">
                <a:latin typeface="+mj-ea"/>
                <a:ea typeface="+mj-ea"/>
              </a:rPr>
              <a:t>出現</a:t>
            </a:r>
            <a:r>
              <a:rPr lang="zh-TW" altLang="en-US" dirty="0" smtClean="0">
                <a:latin typeface="+mj-ea"/>
                <a:ea typeface="+mj-ea"/>
              </a:rPr>
              <a:t>且範圍為大魚最小，中魚次之，小魚最大</a:t>
            </a:r>
            <a:r>
              <a:rPr lang="zh-TW" altLang="zh-TW" dirty="0" smtClean="0">
                <a:latin typeface="+mj-ea"/>
                <a:ea typeface="+mj-ea"/>
              </a:rPr>
              <a:t>，</a:t>
            </a:r>
            <a:r>
              <a:rPr lang="zh-TW" altLang="zh-TW" dirty="0">
                <a:latin typeface="+mj-ea"/>
                <a:ea typeface="+mj-ea"/>
              </a:rPr>
              <a:t>在相對應的位置按下空白建，即可以捕捉</a:t>
            </a:r>
            <a:r>
              <a:rPr lang="zh-TW" altLang="zh-TW" dirty="0" smtClean="0">
                <a:latin typeface="+mj-ea"/>
                <a:ea typeface="+mj-ea"/>
              </a:rPr>
              <a:t>成功</a:t>
            </a:r>
            <a:r>
              <a:rPr lang="zh-TW" altLang="en-US" dirty="0" smtClean="0">
                <a:latin typeface="+mj-ea"/>
                <a:ea typeface="+mj-ea"/>
              </a:rPr>
              <a:t>，遊戲結束會直接轉換成相對應金額獎</a:t>
            </a:r>
            <a:r>
              <a:rPr lang="zh-TW" altLang="en-US" dirty="0">
                <a:latin typeface="+mj-ea"/>
                <a:ea typeface="+mj-ea"/>
              </a:rPr>
              <a:t>勵</a:t>
            </a:r>
            <a:endParaRPr lang="zh-TW" altLang="zh-TW" sz="2000" dirty="0">
              <a:latin typeface="+mj-ea"/>
              <a:ea typeface="+mj-ea"/>
            </a:endParaRPr>
          </a:p>
          <a:p>
            <a:pPr lvl="0"/>
            <a:r>
              <a:rPr lang="zh-TW" altLang="en-US" dirty="0">
                <a:latin typeface="+mj-ea"/>
                <a:ea typeface="+mj-ea"/>
              </a:rPr>
              <a:t>下</a:t>
            </a:r>
            <a:r>
              <a:rPr lang="zh-TW" altLang="zh-TW" dirty="0" smtClean="0">
                <a:latin typeface="+mj-ea"/>
                <a:ea typeface="+mj-ea"/>
              </a:rPr>
              <a:t>方</a:t>
            </a:r>
            <a:r>
              <a:rPr lang="zh-TW" altLang="zh-TW" dirty="0">
                <a:latin typeface="+mj-ea"/>
                <a:ea typeface="+mj-ea"/>
              </a:rPr>
              <a:t>會顯示捕捉到的</a:t>
            </a:r>
            <a:r>
              <a:rPr lang="zh-TW" altLang="zh-TW" dirty="0" smtClean="0">
                <a:latin typeface="+mj-ea"/>
                <a:ea typeface="+mj-ea"/>
              </a:rPr>
              <a:t>數量</a:t>
            </a:r>
          </a:p>
          <a:p>
            <a:pPr lvl="0"/>
            <a:r>
              <a:rPr lang="zh-TW" altLang="zh-TW" dirty="0" smtClean="0">
                <a:latin typeface="+mj-ea"/>
                <a:ea typeface="+mj-ea"/>
              </a:rPr>
              <a:t>顯示時間倒數</a:t>
            </a:r>
            <a:r>
              <a:rPr lang="en-US" altLang="zh-TW" dirty="0" smtClean="0">
                <a:latin typeface="+mj-ea"/>
                <a:ea typeface="+mj-ea"/>
              </a:rPr>
              <a:t>(40</a:t>
            </a:r>
            <a:r>
              <a:rPr lang="zh-TW" altLang="zh-TW" dirty="0" smtClean="0">
                <a:latin typeface="+mj-ea"/>
                <a:ea typeface="+mj-ea"/>
              </a:rPr>
              <a:t>秒遊戲結束</a:t>
            </a:r>
            <a:r>
              <a:rPr lang="en-US" altLang="zh-TW" dirty="0" smtClean="0">
                <a:latin typeface="+mj-ea"/>
                <a:ea typeface="+mj-ea"/>
              </a:rPr>
              <a:t>)</a:t>
            </a:r>
            <a:endParaRPr lang="zh-TW" altLang="zh-TW" sz="2000" dirty="0" smtClean="0">
              <a:latin typeface="+mj-ea"/>
              <a:ea typeface="+mj-ea"/>
            </a:endParaRPr>
          </a:p>
        </p:txBody>
      </p:sp>
    </p:spTree>
    <p:extLst>
      <p:ext uri="{BB962C8B-B14F-4D97-AF65-F5344CB8AC3E}">
        <p14:creationId xmlns:p14="http://schemas.microsoft.com/office/powerpoint/2010/main" val="1092292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0"/>
            <a:r>
              <a:rPr lang="zh-TW" altLang="zh-TW" dirty="0"/>
              <a:t>倉庫</a:t>
            </a:r>
          </a:p>
        </p:txBody>
      </p:sp>
      <p:sp>
        <p:nvSpPr>
          <p:cNvPr id="3" name="內容版面配置區 2"/>
          <p:cNvSpPr>
            <a:spLocks noGrp="1"/>
          </p:cNvSpPr>
          <p:nvPr>
            <p:ph idx="1"/>
          </p:nvPr>
        </p:nvSpPr>
        <p:spPr/>
        <p:txBody>
          <a:bodyPr>
            <a:normAutofit/>
          </a:bodyPr>
          <a:lstStyle/>
          <a:p>
            <a:pPr lvl="0"/>
            <a:r>
              <a:rPr lang="zh-TW" altLang="zh-TW" dirty="0">
                <a:latin typeface="+mj-ea"/>
                <a:ea typeface="+mj-ea"/>
              </a:rPr>
              <a:t>返回首頁鍵</a:t>
            </a:r>
          </a:p>
          <a:p>
            <a:pPr lvl="0"/>
            <a:r>
              <a:rPr lang="zh-TW" altLang="zh-TW" dirty="0">
                <a:latin typeface="+mj-ea"/>
                <a:ea typeface="+mj-ea"/>
              </a:rPr>
              <a:t>三個分頁</a:t>
            </a:r>
            <a:r>
              <a:rPr lang="en-US" altLang="zh-TW" dirty="0">
                <a:latin typeface="+mj-ea"/>
                <a:ea typeface="+mj-ea"/>
              </a:rPr>
              <a:t>( </a:t>
            </a:r>
            <a:r>
              <a:rPr lang="zh-TW" altLang="zh-TW" dirty="0">
                <a:latin typeface="+mj-ea"/>
                <a:ea typeface="+mj-ea"/>
              </a:rPr>
              <a:t>熟成品 待成長 持有物品</a:t>
            </a:r>
            <a:r>
              <a:rPr lang="en-US" altLang="zh-TW" dirty="0">
                <a:latin typeface="+mj-ea"/>
                <a:ea typeface="+mj-ea"/>
              </a:rPr>
              <a:t>)</a:t>
            </a:r>
            <a:endParaRPr lang="zh-TW" altLang="zh-TW" dirty="0">
              <a:latin typeface="+mj-ea"/>
              <a:ea typeface="+mj-ea"/>
            </a:endParaRPr>
          </a:p>
          <a:p>
            <a:pPr lvl="0"/>
            <a:r>
              <a:rPr lang="zh-TW" altLang="zh-TW" dirty="0">
                <a:latin typeface="+mj-ea"/>
                <a:ea typeface="+mj-ea"/>
              </a:rPr>
              <a:t>每一個物種都要有數量顯示，未持有的物品顯示</a:t>
            </a:r>
            <a:r>
              <a:rPr lang="en-US" altLang="zh-TW" dirty="0">
                <a:latin typeface="+mj-ea"/>
                <a:ea typeface="+mj-ea"/>
              </a:rPr>
              <a:t>0</a:t>
            </a:r>
            <a:endParaRPr lang="zh-TW" altLang="zh-TW" dirty="0">
              <a:latin typeface="+mj-ea"/>
              <a:ea typeface="+mj-ea"/>
            </a:endParaRPr>
          </a:p>
        </p:txBody>
      </p:sp>
    </p:spTree>
    <p:extLst>
      <p:ext uri="{BB962C8B-B14F-4D97-AF65-F5344CB8AC3E}">
        <p14:creationId xmlns:p14="http://schemas.microsoft.com/office/powerpoint/2010/main" val="2076019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0"/>
            <a:r>
              <a:rPr lang="zh-TW" altLang="zh-TW" dirty="0"/>
              <a:t>商店</a:t>
            </a:r>
          </a:p>
        </p:txBody>
      </p:sp>
      <p:sp>
        <p:nvSpPr>
          <p:cNvPr id="3" name="內容版面配置區 2"/>
          <p:cNvSpPr>
            <a:spLocks noGrp="1"/>
          </p:cNvSpPr>
          <p:nvPr>
            <p:ph idx="1"/>
          </p:nvPr>
        </p:nvSpPr>
        <p:spPr/>
        <p:txBody>
          <a:bodyPr>
            <a:normAutofit/>
          </a:bodyPr>
          <a:lstStyle/>
          <a:p>
            <a:pPr lvl="0"/>
            <a:r>
              <a:rPr lang="zh-TW" altLang="zh-TW" dirty="0">
                <a:latin typeface="+mj-ea"/>
                <a:ea typeface="+mj-ea"/>
              </a:rPr>
              <a:t>頁面分為兩類，分別是買入和</a:t>
            </a:r>
            <a:r>
              <a:rPr lang="zh-TW" altLang="zh-TW" dirty="0" smtClean="0">
                <a:latin typeface="+mj-ea"/>
                <a:ea typeface="+mj-ea"/>
              </a:rPr>
              <a:t>賣出</a:t>
            </a:r>
            <a:endParaRPr lang="en-US" altLang="zh-TW" dirty="0" smtClean="0">
              <a:latin typeface="+mj-ea"/>
              <a:ea typeface="+mj-ea"/>
            </a:endParaRPr>
          </a:p>
          <a:p>
            <a:pPr lvl="0"/>
            <a:r>
              <a:rPr lang="zh-TW" altLang="zh-TW" dirty="0">
                <a:latin typeface="+mj-ea"/>
                <a:ea typeface="+mj-ea"/>
              </a:rPr>
              <a:t>在買入的分頁裡，會以清單式條列出商店陳列的商品，使用者可以利用㊀和㊉的符號來控制欲購買的商品數量，且在下方顯示總金額。</a:t>
            </a:r>
          </a:p>
          <a:p>
            <a:r>
              <a:rPr lang="zh-TW" altLang="zh-TW" dirty="0">
                <a:latin typeface="+mj-ea"/>
                <a:ea typeface="+mj-ea"/>
              </a:rPr>
              <a:t>在買入分頁的最下方會有一個購買的按鈕，在使用者選擇購買的商品和數量之後，即可點擊購買按鈕。此時，會跳出訊息框，並詢問使用者是否確定購買</a:t>
            </a:r>
            <a:r>
              <a:rPr lang="en-US" altLang="zh-TW" dirty="0">
                <a:latin typeface="+mj-ea"/>
                <a:ea typeface="+mj-ea"/>
              </a:rPr>
              <a:t>?</a:t>
            </a:r>
            <a:r>
              <a:rPr lang="zh-TW" altLang="zh-TW" dirty="0">
                <a:latin typeface="+mj-ea"/>
                <a:ea typeface="+mj-ea"/>
              </a:rPr>
              <a:t>若金錢足夠，則購買完成。若金錢不足，則購買失敗，並跳出訊息框顯示「金額不足，無法購買」。</a:t>
            </a:r>
          </a:p>
          <a:p>
            <a:pPr lvl="0"/>
            <a:endParaRPr lang="zh-TW" altLang="zh-TW" dirty="0"/>
          </a:p>
        </p:txBody>
      </p:sp>
    </p:spTree>
    <p:extLst>
      <p:ext uri="{BB962C8B-B14F-4D97-AF65-F5344CB8AC3E}">
        <p14:creationId xmlns:p14="http://schemas.microsoft.com/office/powerpoint/2010/main" val="2679590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28531" y="1136504"/>
            <a:ext cx="9473682" cy="2862322"/>
          </a:xfrm>
          <a:prstGeom prst="rect">
            <a:avLst/>
          </a:prstGeom>
        </p:spPr>
        <p:txBody>
          <a:bodyPr wrap="square">
            <a:spAutoFit/>
          </a:bodyPr>
          <a:lstStyle/>
          <a:p>
            <a:pPr lvl="0"/>
            <a:r>
              <a:rPr lang="zh-TW" altLang="zh-TW" dirty="0">
                <a:latin typeface="+mj-ea"/>
                <a:ea typeface="+mj-ea"/>
              </a:rPr>
              <a:t>在賣出分頁裡，會以清單式條列出所有商品，並個別顯示其賣出價格</a:t>
            </a:r>
            <a:r>
              <a:rPr lang="zh-TW" altLang="zh-TW" dirty="0" smtClean="0">
                <a:latin typeface="+mj-ea"/>
                <a:ea typeface="+mj-ea"/>
              </a:rPr>
              <a:t>。</a:t>
            </a:r>
            <a:endParaRPr lang="en-US" altLang="zh-TW" dirty="0" smtClean="0">
              <a:latin typeface="+mj-ea"/>
              <a:ea typeface="+mj-ea"/>
            </a:endParaRPr>
          </a:p>
          <a:p>
            <a:pPr lvl="0"/>
            <a:r>
              <a:rPr lang="zh-TW" altLang="zh-TW" dirty="0" smtClean="0">
                <a:latin typeface="+mj-ea"/>
                <a:ea typeface="+mj-ea"/>
              </a:rPr>
              <a:t>使用者</a:t>
            </a:r>
            <a:r>
              <a:rPr lang="zh-TW" altLang="zh-TW" dirty="0">
                <a:latin typeface="+mj-ea"/>
                <a:ea typeface="+mj-ea"/>
              </a:rPr>
              <a:t>可以利用㊀和㊉的符號來控制欲賣出商品的數量，而商品數量的上限由使用者目前倉庫的商品數量來決定</a:t>
            </a:r>
            <a:r>
              <a:rPr lang="zh-TW" altLang="zh-TW" dirty="0" smtClean="0">
                <a:latin typeface="+mj-ea"/>
                <a:ea typeface="+mj-ea"/>
              </a:rPr>
              <a:t>。</a:t>
            </a:r>
            <a:endParaRPr lang="en-US" altLang="zh-TW" dirty="0" smtClean="0">
              <a:latin typeface="+mj-ea"/>
              <a:ea typeface="+mj-ea"/>
            </a:endParaRPr>
          </a:p>
          <a:p>
            <a:pPr lvl="0"/>
            <a:endParaRPr lang="zh-TW" altLang="zh-TW" dirty="0">
              <a:latin typeface="+mj-ea"/>
              <a:ea typeface="+mj-ea"/>
            </a:endParaRPr>
          </a:p>
          <a:p>
            <a:r>
              <a:rPr lang="zh-TW" altLang="zh-TW" dirty="0">
                <a:latin typeface="+mj-ea"/>
                <a:ea typeface="+mj-ea"/>
              </a:rPr>
              <a:t>例如</a:t>
            </a:r>
            <a:r>
              <a:rPr lang="en-US" altLang="zh-TW" dirty="0">
                <a:latin typeface="+mj-ea"/>
                <a:ea typeface="+mj-ea"/>
              </a:rPr>
              <a:t>: </a:t>
            </a:r>
            <a:r>
              <a:rPr lang="zh-TW" altLang="zh-TW" dirty="0">
                <a:latin typeface="+mj-ea"/>
                <a:ea typeface="+mj-ea"/>
              </a:rPr>
              <a:t>假設使用者目前擁有小麥</a:t>
            </a:r>
            <a:r>
              <a:rPr lang="en-US" altLang="zh-TW" dirty="0">
                <a:latin typeface="+mj-ea"/>
                <a:ea typeface="+mj-ea"/>
              </a:rPr>
              <a:t>0</a:t>
            </a:r>
            <a:r>
              <a:rPr lang="zh-TW" altLang="zh-TW" dirty="0">
                <a:latin typeface="+mj-ea"/>
                <a:ea typeface="+mj-ea"/>
              </a:rPr>
              <a:t>個和玉米</a:t>
            </a:r>
            <a:r>
              <a:rPr lang="en-US" altLang="zh-TW" dirty="0">
                <a:latin typeface="+mj-ea"/>
                <a:ea typeface="+mj-ea"/>
              </a:rPr>
              <a:t>5</a:t>
            </a:r>
            <a:r>
              <a:rPr lang="zh-TW" altLang="zh-TW" dirty="0">
                <a:latin typeface="+mj-ea"/>
                <a:ea typeface="+mj-ea"/>
              </a:rPr>
              <a:t>個。若使用者欲賣出小麥</a:t>
            </a:r>
            <a:r>
              <a:rPr lang="en-US" altLang="zh-TW" dirty="0">
                <a:latin typeface="+mj-ea"/>
                <a:ea typeface="+mj-ea"/>
              </a:rPr>
              <a:t>3</a:t>
            </a:r>
            <a:r>
              <a:rPr lang="zh-TW" altLang="zh-TW" dirty="0">
                <a:latin typeface="+mj-ea"/>
                <a:ea typeface="+mj-ea"/>
              </a:rPr>
              <a:t>個，則小麥賣出數量維持</a:t>
            </a:r>
            <a:r>
              <a:rPr lang="en-US" altLang="zh-TW" dirty="0">
                <a:latin typeface="+mj-ea"/>
                <a:ea typeface="+mj-ea"/>
              </a:rPr>
              <a:t>0</a:t>
            </a:r>
            <a:r>
              <a:rPr lang="zh-TW" altLang="zh-TW" dirty="0">
                <a:latin typeface="+mj-ea"/>
                <a:ea typeface="+mj-ea"/>
              </a:rPr>
              <a:t>不變，若使用者欲賣出玉米</a:t>
            </a:r>
            <a:r>
              <a:rPr lang="en-US" altLang="zh-TW" dirty="0">
                <a:latin typeface="+mj-ea"/>
                <a:ea typeface="+mj-ea"/>
              </a:rPr>
              <a:t>6</a:t>
            </a:r>
            <a:r>
              <a:rPr lang="zh-TW" altLang="zh-TW" dirty="0">
                <a:latin typeface="+mj-ea"/>
                <a:ea typeface="+mj-ea"/>
              </a:rPr>
              <a:t>個，則玉米賣出的最大數量只會是</a:t>
            </a:r>
            <a:r>
              <a:rPr lang="en-US" altLang="zh-TW" dirty="0">
                <a:latin typeface="+mj-ea"/>
                <a:ea typeface="+mj-ea"/>
              </a:rPr>
              <a:t>5</a:t>
            </a:r>
            <a:r>
              <a:rPr lang="zh-TW" altLang="zh-TW" dirty="0">
                <a:latin typeface="+mj-ea"/>
                <a:ea typeface="+mj-ea"/>
              </a:rPr>
              <a:t>，不能再增加</a:t>
            </a:r>
            <a:r>
              <a:rPr lang="zh-TW" altLang="zh-TW" dirty="0" smtClean="0">
                <a:latin typeface="+mj-ea"/>
                <a:ea typeface="+mj-ea"/>
              </a:rPr>
              <a:t>。</a:t>
            </a:r>
            <a:endParaRPr lang="en-US" altLang="zh-TW" dirty="0" smtClean="0">
              <a:latin typeface="+mj-ea"/>
              <a:ea typeface="+mj-ea"/>
            </a:endParaRPr>
          </a:p>
          <a:p>
            <a:endParaRPr lang="zh-TW" altLang="zh-TW" dirty="0">
              <a:latin typeface="+mj-ea"/>
              <a:ea typeface="+mj-ea"/>
            </a:endParaRPr>
          </a:p>
          <a:p>
            <a:r>
              <a:rPr lang="zh-TW" altLang="zh-TW" dirty="0">
                <a:latin typeface="+mj-ea"/>
                <a:ea typeface="+mj-ea"/>
              </a:rPr>
              <a:t>在賣出分頁的最下方會有一個賣出的按鈕，在使用者選擇欲賣出的商品和數量之後，即可點擊賣出按鈕。此時，會跳出訊息框，並詢問使用者是否確定賣出</a:t>
            </a:r>
            <a:r>
              <a:rPr lang="en-US" altLang="zh-TW" dirty="0">
                <a:latin typeface="+mj-ea"/>
                <a:ea typeface="+mj-ea"/>
              </a:rPr>
              <a:t>?</a:t>
            </a:r>
            <a:r>
              <a:rPr lang="zh-TW" altLang="zh-TW" dirty="0">
                <a:latin typeface="+mj-ea"/>
                <a:ea typeface="+mj-ea"/>
              </a:rPr>
              <a:t>若是，則賣出完成。若否，則取消此次賣出手續。 </a:t>
            </a:r>
          </a:p>
        </p:txBody>
      </p:sp>
    </p:spTree>
    <p:extLst>
      <p:ext uri="{BB962C8B-B14F-4D97-AF65-F5344CB8AC3E}">
        <p14:creationId xmlns:p14="http://schemas.microsoft.com/office/powerpoint/2010/main" val="2660194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lvl="0"/>
            <a:r>
              <a:rPr lang="zh-TW" altLang="en-US" dirty="0"/>
              <a:t>遊戲</a:t>
            </a:r>
            <a:r>
              <a:rPr lang="zh-TW" altLang="en-US" dirty="0" smtClean="0"/>
              <a:t>結束</a:t>
            </a:r>
            <a:r>
              <a:rPr lang="en-US" altLang="zh-TW" dirty="0" smtClean="0"/>
              <a:t>(</a:t>
            </a:r>
            <a:r>
              <a:rPr lang="zh-TW" altLang="en-US" dirty="0" smtClean="0"/>
              <a:t>新</a:t>
            </a:r>
            <a:r>
              <a:rPr lang="en-US" altLang="zh-TW" dirty="0" smtClean="0"/>
              <a:t>)</a:t>
            </a:r>
            <a:endParaRPr lang="zh-TW" altLang="zh-TW" dirty="0"/>
          </a:p>
        </p:txBody>
      </p:sp>
      <p:sp>
        <p:nvSpPr>
          <p:cNvPr id="3" name="內容版面配置區 2"/>
          <p:cNvSpPr>
            <a:spLocks noGrp="1"/>
          </p:cNvSpPr>
          <p:nvPr>
            <p:ph idx="1"/>
          </p:nvPr>
        </p:nvSpPr>
        <p:spPr/>
        <p:txBody>
          <a:bodyPr>
            <a:normAutofit/>
          </a:bodyPr>
          <a:lstStyle/>
          <a:p>
            <a:pPr lvl="0"/>
            <a:r>
              <a:rPr lang="zh-TW" altLang="en-US" sz="2000" dirty="0" smtClean="0">
                <a:latin typeface="+mj-ea"/>
                <a:ea typeface="+mj-ea"/>
              </a:rPr>
              <a:t>按右上角的</a:t>
            </a:r>
            <a:r>
              <a:rPr lang="en-US" altLang="zh-TW" sz="2000" dirty="0" smtClean="0">
                <a:latin typeface="+mj-ea"/>
                <a:ea typeface="+mj-ea"/>
              </a:rPr>
              <a:t>X</a:t>
            </a:r>
            <a:r>
              <a:rPr lang="zh-TW" altLang="en-US" sz="2000" dirty="0" smtClean="0">
                <a:latin typeface="+mj-ea"/>
                <a:ea typeface="+mj-ea"/>
              </a:rPr>
              <a:t>會顯示是否存檔及關閉畫面，按是則存檔並關閉遊戲，按否則直接關閉遊戲</a:t>
            </a:r>
            <a:endParaRPr lang="en-US" altLang="zh-TW" sz="2000" dirty="0" smtClean="0">
              <a:latin typeface="+mj-ea"/>
              <a:ea typeface="+mj-ea"/>
            </a:endParaRPr>
          </a:p>
        </p:txBody>
      </p:sp>
    </p:spTree>
    <p:extLst>
      <p:ext uri="{BB962C8B-B14F-4D97-AF65-F5344CB8AC3E}">
        <p14:creationId xmlns:p14="http://schemas.microsoft.com/office/powerpoint/2010/main" val="558031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5400" b="1" dirty="0" smtClean="0">
                <a:solidFill>
                  <a:srgbClr val="002060"/>
                </a:solidFill>
                <a:latin typeface="微軟正黑體" panose="020B0604030504040204" pitchFamily="34" charset="-120"/>
                <a:ea typeface="微軟正黑體" panose="020B0604030504040204" pitchFamily="34" charset="-120"/>
              </a:rPr>
              <a:t>系統流程圖</a:t>
            </a:r>
            <a:endParaRPr lang="zh-TW" altLang="en-US" sz="5400" b="1" dirty="0">
              <a:solidFill>
                <a:srgbClr val="002060"/>
              </a:solidFill>
              <a:latin typeface="微軟正黑體" panose="020B0604030504040204" pitchFamily="34" charset="-120"/>
              <a:ea typeface="微軟正黑體" panose="020B0604030504040204" pitchFamily="34" charset="-120"/>
            </a:endParaRPr>
          </a:p>
        </p:txBody>
      </p:sp>
      <p:sp>
        <p:nvSpPr>
          <p:cNvPr id="3" name="文字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7924775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圓角矩形 5"/>
          <p:cNvSpPr/>
          <p:nvPr/>
        </p:nvSpPr>
        <p:spPr>
          <a:xfrm>
            <a:off x="6524068" y="1073230"/>
            <a:ext cx="1248296" cy="5921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latin typeface="+mj-ea"/>
                <a:ea typeface="+mj-ea"/>
              </a:rPr>
              <a:t>開始遊戲</a:t>
            </a:r>
            <a:endParaRPr lang="zh-TW" altLang="en-US" dirty="0">
              <a:latin typeface="+mj-ea"/>
              <a:ea typeface="+mj-ea"/>
            </a:endParaRPr>
          </a:p>
        </p:txBody>
      </p:sp>
      <p:sp>
        <p:nvSpPr>
          <p:cNvPr id="8" name="圓角矩形 7"/>
          <p:cNvSpPr/>
          <p:nvPr/>
        </p:nvSpPr>
        <p:spPr>
          <a:xfrm>
            <a:off x="5391748" y="2845395"/>
            <a:ext cx="1801905" cy="75303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a:latin typeface="+mj-ea"/>
                <a:ea typeface="+mj-ea"/>
              </a:rPr>
              <a:t>主</a:t>
            </a:r>
            <a:r>
              <a:rPr lang="zh-TW" altLang="en-US" dirty="0" smtClean="0">
                <a:latin typeface="+mj-ea"/>
                <a:ea typeface="+mj-ea"/>
              </a:rPr>
              <a:t>畫面</a:t>
            </a:r>
            <a:endParaRPr lang="zh-TW" altLang="en-US" dirty="0">
              <a:latin typeface="+mj-ea"/>
              <a:ea typeface="+mj-ea"/>
            </a:endParaRPr>
          </a:p>
        </p:txBody>
      </p:sp>
      <p:sp>
        <p:nvSpPr>
          <p:cNvPr id="12" name="圓角矩形 11"/>
          <p:cNvSpPr/>
          <p:nvPr/>
        </p:nvSpPr>
        <p:spPr>
          <a:xfrm>
            <a:off x="7619496" y="1891092"/>
            <a:ext cx="1411942" cy="9353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latin typeface="+mj-ea"/>
                <a:ea typeface="+mj-ea"/>
              </a:rPr>
              <a:t>魚池</a:t>
            </a:r>
            <a:endParaRPr lang="zh-TW" altLang="en-US" dirty="0">
              <a:latin typeface="+mj-ea"/>
              <a:ea typeface="+mj-ea"/>
            </a:endParaRPr>
          </a:p>
        </p:txBody>
      </p:sp>
      <p:sp>
        <p:nvSpPr>
          <p:cNvPr id="18" name="圓角矩形 17"/>
          <p:cNvSpPr/>
          <p:nvPr/>
        </p:nvSpPr>
        <p:spPr>
          <a:xfrm>
            <a:off x="8211955" y="3595710"/>
            <a:ext cx="1297519" cy="808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a:latin typeface="+mj-ea"/>
                <a:ea typeface="+mj-ea"/>
              </a:rPr>
              <a:t>農</a:t>
            </a:r>
            <a:r>
              <a:rPr lang="zh-TW" altLang="en-US" dirty="0" smtClean="0">
                <a:latin typeface="+mj-ea"/>
                <a:ea typeface="+mj-ea"/>
              </a:rPr>
              <a:t>場</a:t>
            </a:r>
            <a:endParaRPr lang="zh-TW" altLang="en-US" dirty="0">
              <a:latin typeface="+mj-ea"/>
              <a:ea typeface="+mj-ea"/>
            </a:endParaRPr>
          </a:p>
        </p:txBody>
      </p:sp>
      <p:sp>
        <p:nvSpPr>
          <p:cNvPr id="19" name="圓角矩形 18"/>
          <p:cNvSpPr/>
          <p:nvPr/>
        </p:nvSpPr>
        <p:spPr>
          <a:xfrm>
            <a:off x="5586729" y="4264101"/>
            <a:ext cx="1433711" cy="80214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a:latin typeface="+mj-ea"/>
                <a:ea typeface="+mj-ea"/>
              </a:rPr>
              <a:t>牧</a:t>
            </a:r>
            <a:r>
              <a:rPr lang="zh-TW" altLang="en-US" dirty="0" smtClean="0">
                <a:latin typeface="+mj-ea"/>
                <a:ea typeface="+mj-ea"/>
              </a:rPr>
              <a:t>場</a:t>
            </a:r>
            <a:endParaRPr lang="zh-TW" altLang="en-US" dirty="0">
              <a:latin typeface="+mj-ea"/>
              <a:ea typeface="+mj-ea"/>
            </a:endParaRPr>
          </a:p>
        </p:txBody>
      </p:sp>
      <p:sp>
        <p:nvSpPr>
          <p:cNvPr id="31" name="圓角矩形 30"/>
          <p:cNvSpPr/>
          <p:nvPr/>
        </p:nvSpPr>
        <p:spPr>
          <a:xfrm>
            <a:off x="3011618" y="2286594"/>
            <a:ext cx="1411942" cy="9353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latin typeface="+mj-ea"/>
                <a:ea typeface="+mj-ea"/>
              </a:rPr>
              <a:t>商</a:t>
            </a:r>
            <a:r>
              <a:rPr lang="zh-TW" altLang="en-US" dirty="0">
                <a:latin typeface="+mj-ea"/>
                <a:ea typeface="+mj-ea"/>
              </a:rPr>
              <a:t>店</a:t>
            </a:r>
          </a:p>
        </p:txBody>
      </p:sp>
      <p:sp>
        <p:nvSpPr>
          <p:cNvPr id="33" name="圓角矩形 32"/>
          <p:cNvSpPr/>
          <p:nvPr/>
        </p:nvSpPr>
        <p:spPr>
          <a:xfrm>
            <a:off x="3011618" y="3654332"/>
            <a:ext cx="1411942" cy="9353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latin typeface="+mj-ea"/>
                <a:ea typeface="+mj-ea"/>
              </a:rPr>
              <a:t>倉</a:t>
            </a:r>
            <a:r>
              <a:rPr lang="zh-TW" altLang="en-US" dirty="0">
                <a:latin typeface="+mj-ea"/>
                <a:ea typeface="+mj-ea"/>
              </a:rPr>
              <a:t>庫</a:t>
            </a:r>
          </a:p>
        </p:txBody>
      </p:sp>
      <p:cxnSp>
        <p:nvCxnSpPr>
          <p:cNvPr id="58" name="直線單箭頭接點 57"/>
          <p:cNvCxnSpPr>
            <a:stCxn id="33" idx="1"/>
          </p:cNvCxnSpPr>
          <p:nvPr/>
        </p:nvCxnSpPr>
        <p:spPr>
          <a:xfrm flipH="1" flipV="1">
            <a:off x="1898868" y="4121990"/>
            <a:ext cx="11127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flipH="1">
            <a:off x="2429802" y="4526336"/>
            <a:ext cx="642332" cy="899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a:stCxn id="33" idx="2"/>
          </p:cNvCxnSpPr>
          <p:nvPr/>
        </p:nvCxnSpPr>
        <p:spPr>
          <a:xfrm flipH="1">
            <a:off x="3717588" y="4589649"/>
            <a:ext cx="1" cy="976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文字方塊 77"/>
          <p:cNvSpPr txBox="1"/>
          <p:nvPr/>
        </p:nvSpPr>
        <p:spPr>
          <a:xfrm flipH="1">
            <a:off x="3676155" y="1365998"/>
            <a:ext cx="262999" cy="830997"/>
          </a:xfrm>
          <a:prstGeom prst="rect">
            <a:avLst/>
          </a:prstGeom>
          <a:noFill/>
        </p:spPr>
        <p:txBody>
          <a:bodyPr wrap="square" rtlCol="0">
            <a:spAutoFit/>
          </a:bodyPr>
          <a:lstStyle/>
          <a:p>
            <a:r>
              <a:rPr lang="zh-TW" altLang="en-US" sz="1200" dirty="0" smtClean="0">
                <a:latin typeface="+mj-ea"/>
                <a:ea typeface="+mj-ea"/>
              </a:rPr>
              <a:t>點擊購買</a:t>
            </a:r>
            <a:endParaRPr lang="zh-TW" altLang="en-US" sz="1200" dirty="0">
              <a:latin typeface="+mj-ea"/>
              <a:ea typeface="+mj-ea"/>
            </a:endParaRPr>
          </a:p>
        </p:txBody>
      </p:sp>
      <p:sp>
        <p:nvSpPr>
          <p:cNvPr id="84" name="文字方塊 83"/>
          <p:cNvSpPr txBox="1"/>
          <p:nvPr/>
        </p:nvSpPr>
        <p:spPr>
          <a:xfrm>
            <a:off x="3265378" y="1252034"/>
            <a:ext cx="423582" cy="1169551"/>
          </a:xfrm>
          <a:prstGeom prst="rect">
            <a:avLst/>
          </a:prstGeom>
          <a:noFill/>
        </p:spPr>
        <p:txBody>
          <a:bodyPr wrap="square" rtlCol="0">
            <a:spAutoFit/>
          </a:bodyPr>
          <a:lstStyle/>
          <a:p>
            <a:r>
              <a:rPr lang="zh-TW" altLang="en-US" sz="1000" dirty="0" smtClean="0">
                <a:latin typeface="+mj-ea"/>
                <a:ea typeface="+mj-ea"/>
              </a:rPr>
              <a:t>按確定成功買入</a:t>
            </a:r>
            <a:endParaRPr lang="zh-TW" altLang="en-US" sz="1000" dirty="0">
              <a:latin typeface="+mj-ea"/>
              <a:ea typeface="+mj-ea"/>
            </a:endParaRPr>
          </a:p>
        </p:txBody>
      </p:sp>
      <p:sp>
        <p:nvSpPr>
          <p:cNvPr id="101" name="文字方塊 100"/>
          <p:cNvSpPr txBox="1"/>
          <p:nvPr/>
        </p:nvSpPr>
        <p:spPr>
          <a:xfrm>
            <a:off x="1985903" y="3875531"/>
            <a:ext cx="1623739" cy="276999"/>
          </a:xfrm>
          <a:prstGeom prst="rect">
            <a:avLst/>
          </a:prstGeom>
          <a:noFill/>
        </p:spPr>
        <p:txBody>
          <a:bodyPr wrap="square" rtlCol="0">
            <a:spAutoFit/>
          </a:bodyPr>
          <a:lstStyle/>
          <a:p>
            <a:r>
              <a:rPr lang="zh-TW" altLang="en-US" sz="1200" dirty="0" smtClean="0">
                <a:latin typeface="+mj-ea"/>
                <a:ea typeface="+mj-ea"/>
              </a:rPr>
              <a:t>點擊持有物</a:t>
            </a:r>
            <a:endParaRPr lang="zh-TW" altLang="en-US" sz="1200" dirty="0">
              <a:latin typeface="+mj-ea"/>
              <a:ea typeface="+mj-ea"/>
            </a:endParaRPr>
          </a:p>
        </p:txBody>
      </p:sp>
      <p:sp>
        <p:nvSpPr>
          <p:cNvPr id="106" name="文字方塊 105"/>
          <p:cNvSpPr txBox="1"/>
          <p:nvPr/>
        </p:nvSpPr>
        <p:spPr>
          <a:xfrm>
            <a:off x="2221380" y="4273774"/>
            <a:ext cx="914393" cy="1107996"/>
          </a:xfrm>
          <a:prstGeom prst="rect">
            <a:avLst/>
          </a:prstGeom>
          <a:noFill/>
        </p:spPr>
        <p:txBody>
          <a:bodyPr wrap="square" rtlCol="0">
            <a:spAutoFit/>
          </a:bodyPr>
          <a:lstStyle/>
          <a:p>
            <a:r>
              <a:rPr lang="en-US" altLang="zh-TW" dirty="0" smtClean="0">
                <a:latin typeface="+mj-ea"/>
                <a:ea typeface="+mj-ea"/>
              </a:rPr>
              <a:t>	</a:t>
            </a:r>
            <a:r>
              <a:rPr lang="zh-TW" altLang="en-US" dirty="0" smtClean="0">
                <a:latin typeface="+mj-ea"/>
                <a:ea typeface="+mj-ea"/>
              </a:rPr>
              <a:t> </a:t>
            </a:r>
            <a:r>
              <a:rPr lang="zh-TW" altLang="en-US" sz="1200" dirty="0" smtClean="0">
                <a:latin typeface="+mj-ea"/>
                <a:ea typeface="+mj-ea"/>
              </a:rPr>
              <a:t>點</a:t>
            </a:r>
            <a:endParaRPr lang="en-US" altLang="zh-TW" sz="1200" dirty="0" smtClean="0">
              <a:latin typeface="+mj-ea"/>
              <a:ea typeface="+mj-ea"/>
            </a:endParaRPr>
          </a:p>
          <a:p>
            <a:r>
              <a:rPr lang="zh-TW" altLang="en-US" sz="1200" dirty="0" smtClean="0">
                <a:latin typeface="+mj-ea"/>
                <a:ea typeface="+mj-ea"/>
              </a:rPr>
              <a:t>          擊</a:t>
            </a:r>
            <a:endParaRPr lang="en-US" altLang="zh-TW" sz="1200" dirty="0" smtClean="0">
              <a:latin typeface="+mj-ea"/>
              <a:ea typeface="+mj-ea"/>
            </a:endParaRPr>
          </a:p>
          <a:p>
            <a:r>
              <a:rPr lang="zh-TW" altLang="en-US" sz="1200" dirty="0" smtClean="0">
                <a:latin typeface="+mj-ea"/>
                <a:ea typeface="+mj-ea"/>
              </a:rPr>
              <a:t>       熟</a:t>
            </a:r>
            <a:endParaRPr lang="en-US" altLang="zh-TW" sz="1200" dirty="0" smtClean="0">
              <a:latin typeface="+mj-ea"/>
              <a:ea typeface="+mj-ea"/>
            </a:endParaRPr>
          </a:p>
          <a:p>
            <a:r>
              <a:rPr lang="zh-TW" altLang="en-US" sz="1200" dirty="0" smtClean="0">
                <a:latin typeface="+mj-ea"/>
                <a:ea typeface="+mj-ea"/>
              </a:rPr>
              <a:t>    成</a:t>
            </a:r>
            <a:endParaRPr lang="en-US" altLang="zh-TW" sz="1200" dirty="0" smtClean="0">
              <a:latin typeface="+mj-ea"/>
              <a:ea typeface="+mj-ea"/>
            </a:endParaRPr>
          </a:p>
          <a:p>
            <a:r>
              <a:rPr lang="zh-TW" altLang="en-US" sz="1200" dirty="0" smtClean="0">
                <a:latin typeface="+mj-ea"/>
                <a:ea typeface="+mj-ea"/>
              </a:rPr>
              <a:t> 品</a:t>
            </a:r>
            <a:endParaRPr lang="zh-TW" altLang="en-US" sz="1200" dirty="0">
              <a:latin typeface="+mj-ea"/>
              <a:ea typeface="+mj-ea"/>
            </a:endParaRPr>
          </a:p>
        </p:txBody>
      </p:sp>
      <p:sp>
        <p:nvSpPr>
          <p:cNvPr id="114" name="文字方塊 113"/>
          <p:cNvSpPr txBox="1"/>
          <p:nvPr/>
        </p:nvSpPr>
        <p:spPr>
          <a:xfrm flipH="1">
            <a:off x="3803088" y="4589649"/>
            <a:ext cx="45719" cy="1015663"/>
          </a:xfrm>
          <a:prstGeom prst="rect">
            <a:avLst/>
          </a:prstGeom>
          <a:noFill/>
        </p:spPr>
        <p:txBody>
          <a:bodyPr wrap="square" rtlCol="0">
            <a:spAutoFit/>
          </a:bodyPr>
          <a:lstStyle/>
          <a:p>
            <a:r>
              <a:rPr lang="zh-TW" altLang="en-US" sz="1200" dirty="0" smtClean="0">
                <a:latin typeface="+mj-ea"/>
                <a:ea typeface="+mj-ea"/>
              </a:rPr>
              <a:t>點擊待成長</a:t>
            </a:r>
            <a:endParaRPr lang="zh-TW" altLang="en-US" sz="1200" dirty="0">
              <a:latin typeface="+mj-ea"/>
              <a:ea typeface="+mj-ea"/>
            </a:endParaRPr>
          </a:p>
        </p:txBody>
      </p:sp>
      <p:cxnSp>
        <p:nvCxnSpPr>
          <p:cNvPr id="128" name="直線單箭頭接點 127"/>
          <p:cNvCxnSpPr>
            <a:stCxn id="19" idx="2"/>
            <a:endCxn id="198" idx="0"/>
          </p:cNvCxnSpPr>
          <p:nvPr/>
        </p:nvCxnSpPr>
        <p:spPr>
          <a:xfrm flipH="1">
            <a:off x="6292701" y="5066248"/>
            <a:ext cx="10884" cy="753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線單箭頭接點 161"/>
          <p:cNvCxnSpPr>
            <a:stCxn id="18" idx="2"/>
            <a:endCxn id="207" idx="0"/>
          </p:cNvCxnSpPr>
          <p:nvPr/>
        </p:nvCxnSpPr>
        <p:spPr>
          <a:xfrm flipH="1">
            <a:off x="8860714" y="4404110"/>
            <a:ext cx="1" cy="662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166"/>
          <p:cNvCxnSpPr>
            <a:endCxn id="212" idx="1"/>
          </p:cNvCxnSpPr>
          <p:nvPr/>
        </p:nvCxnSpPr>
        <p:spPr>
          <a:xfrm flipV="1">
            <a:off x="9539658" y="4238905"/>
            <a:ext cx="926275" cy="7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9" name="圓角矩形 188"/>
          <p:cNvSpPr/>
          <p:nvPr/>
        </p:nvSpPr>
        <p:spPr>
          <a:xfrm>
            <a:off x="3018184" y="748915"/>
            <a:ext cx="1160016" cy="56641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latin typeface="+mj-ea"/>
                <a:ea typeface="+mj-ea"/>
              </a:rPr>
              <a:t>購</a:t>
            </a:r>
            <a:r>
              <a:rPr lang="zh-TW" altLang="en-US" dirty="0">
                <a:latin typeface="+mj-ea"/>
                <a:ea typeface="+mj-ea"/>
              </a:rPr>
              <a:t>買</a:t>
            </a:r>
          </a:p>
        </p:txBody>
      </p:sp>
      <p:sp>
        <p:nvSpPr>
          <p:cNvPr id="191" name="圓角矩形 190"/>
          <p:cNvSpPr/>
          <p:nvPr/>
        </p:nvSpPr>
        <p:spPr>
          <a:xfrm>
            <a:off x="689021" y="2467617"/>
            <a:ext cx="1160016" cy="56641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latin typeface="+mj-ea"/>
                <a:ea typeface="+mj-ea"/>
              </a:rPr>
              <a:t>賣出</a:t>
            </a:r>
            <a:endParaRPr lang="zh-TW" altLang="en-US" dirty="0">
              <a:latin typeface="+mj-ea"/>
              <a:ea typeface="+mj-ea"/>
            </a:endParaRPr>
          </a:p>
        </p:txBody>
      </p:sp>
      <p:sp>
        <p:nvSpPr>
          <p:cNvPr id="193" name="圓角矩形 192"/>
          <p:cNvSpPr/>
          <p:nvPr/>
        </p:nvSpPr>
        <p:spPr>
          <a:xfrm>
            <a:off x="740420" y="3812110"/>
            <a:ext cx="1160016" cy="56641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latin typeface="+mj-ea"/>
                <a:ea typeface="+mj-ea"/>
              </a:rPr>
              <a:t>顯示</a:t>
            </a:r>
            <a:endParaRPr lang="en-US" altLang="zh-TW" dirty="0" smtClean="0">
              <a:latin typeface="+mj-ea"/>
              <a:ea typeface="+mj-ea"/>
            </a:endParaRPr>
          </a:p>
          <a:p>
            <a:pPr algn="ctr"/>
            <a:r>
              <a:rPr lang="zh-TW" altLang="en-US" dirty="0" smtClean="0">
                <a:latin typeface="+mj-ea"/>
                <a:ea typeface="+mj-ea"/>
              </a:rPr>
              <a:t>持有物品</a:t>
            </a:r>
            <a:endParaRPr lang="zh-TW" altLang="en-US" dirty="0">
              <a:latin typeface="+mj-ea"/>
              <a:ea typeface="+mj-ea"/>
            </a:endParaRPr>
          </a:p>
        </p:txBody>
      </p:sp>
      <p:sp>
        <p:nvSpPr>
          <p:cNvPr id="194" name="圓角矩形 193"/>
          <p:cNvSpPr/>
          <p:nvPr/>
        </p:nvSpPr>
        <p:spPr>
          <a:xfrm>
            <a:off x="1347635" y="5423470"/>
            <a:ext cx="1160016" cy="56641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latin typeface="+mj-ea"/>
                <a:ea typeface="+mj-ea"/>
              </a:rPr>
              <a:t>顯示</a:t>
            </a:r>
            <a:endParaRPr lang="en-US" altLang="zh-TW" dirty="0" smtClean="0">
              <a:latin typeface="+mj-ea"/>
              <a:ea typeface="+mj-ea"/>
            </a:endParaRPr>
          </a:p>
          <a:p>
            <a:pPr algn="ctr"/>
            <a:r>
              <a:rPr lang="zh-TW" altLang="en-US" dirty="0" smtClean="0">
                <a:latin typeface="+mj-ea"/>
                <a:ea typeface="+mj-ea"/>
              </a:rPr>
              <a:t>熟成物品</a:t>
            </a:r>
            <a:endParaRPr lang="zh-TW" altLang="en-US" dirty="0">
              <a:latin typeface="+mj-ea"/>
              <a:ea typeface="+mj-ea"/>
            </a:endParaRPr>
          </a:p>
        </p:txBody>
      </p:sp>
      <p:sp>
        <p:nvSpPr>
          <p:cNvPr id="195" name="圓角矩形 194"/>
          <p:cNvSpPr/>
          <p:nvPr/>
        </p:nvSpPr>
        <p:spPr>
          <a:xfrm>
            <a:off x="3012285" y="5588287"/>
            <a:ext cx="1429694" cy="56641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latin typeface="+mj-ea"/>
                <a:ea typeface="+mj-ea"/>
              </a:rPr>
              <a:t>顯示</a:t>
            </a:r>
            <a:endParaRPr lang="en-US" altLang="zh-TW" dirty="0" smtClean="0">
              <a:latin typeface="+mj-ea"/>
              <a:ea typeface="+mj-ea"/>
            </a:endParaRPr>
          </a:p>
          <a:p>
            <a:pPr algn="ctr"/>
            <a:r>
              <a:rPr lang="zh-TW" altLang="en-US" dirty="0" smtClean="0">
                <a:latin typeface="+mj-ea"/>
                <a:ea typeface="+mj-ea"/>
              </a:rPr>
              <a:t>待成長物品</a:t>
            </a:r>
            <a:endParaRPr lang="zh-TW" altLang="en-US" dirty="0">
              <a:latin typeface="+mj-ea"/>
              <a:ea typeface="+mj-ea"/>
            </a:endParaRPr>
          </a:p>
        </p:txBody>
      </p:sp>
      <p:sp>
        <p:nvSpPr>
          <p:cNvPr id="196" name="圓角矩形 195"/>
          <p:cNvSpPr/>
          <p:nvPr/>
        </p:nvSpPr>
        <p:spPr>
          <a:xfrm>
            <a:off x="4441678" y="5105919"/>
            <a:ext cx="991065" cy="4236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latin typeface="+mj-ea"/>
                <a:ea typeface="+mj-ea"/>
              </a:rPr>
              <a:t>養動物</a:t>
            </a:r>
            <a:endParaRPr lang="zh-TW" altLang="en-US" dirty="0">
              <a:latin typeface="+mj-ea"/>
              <a:ea typeface="+mj-ea"/>
            </a:endParaRPr>
          </a:p>
        </p:txBody>
      </p:sp>
      <p:sp>
        <p:nvSpPr>
          <p:cNvPr id="198" name="圓角矩形 197"/>
          <p:cNvSpPr/>
          <p:nvPr/>
        </p:nvSpPr>
        <p:spPr>
          <a:xfrm>
            <a:off x="5673653" y="5819283"/>
            <a:ext cx="1238096" cy="4236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latin typeface="+mj-ea"/>
                <a:ea typeface="+mj-ea"/>
              </a:rPr>
              <a:t>餵食動物</a:t>
            </a:r>
            <a:endParaRPr lang="zh-TW" altLang="en-US" dirty="0">
              <a:latin typeface="+mj-ea"/>
              <a:ea typeface="+mj-ea"/>
            </a:endParaRPr>
          </a:p>
        </p:txBody>
      </p:sp>
      <p:sp>
        <p:nvSpPr>
          <p:cNvPr id="201" name="圓角矩形 200"/>
          <p:cNvSpPr/>
          <p:nvPr/>
        </p:nvSpPr>
        <p:spPr>
          <a:xfrm>
            <a:off x="7067021" y="5047495"/>
            <a:ext cx="1144934" cy="4236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latin typeface="+mj-ea"/>
                <a:ea typeface="+mj-ea"/>
              </a:rPr>
              <a:t>捕捉動物</a:t>
            </a:r>
            <a:endParaRPr lang="zh-TW" altLang="en-US" dirty="0">
              <a:latin typeface="+mj-ea"/>
              <a:ea typeface="+mj-ea"/>
            </a:endParaRPr>
          </a:p>
        </p:txBody>
      </p:sp>
      <p:sp>
        <p:nvSpPr>
          <p:cNvPr id="204" name="圓角矩形 203"/>
          <p:cNvSpPr/>
          <p:nvPr/>
        </p:nvSpPr>
        <p:spPr>
          <a:xfrm>
            <a:off x="8449229" y="5613496"/>
            <a:ext cx="1159762" cy="5773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latin typeface="+mj-ea"/>
                <a:ea typeface="+mj-ea"/>
              </a:rPr>
              <a:t>進入牧場</a:t>
            </a:r>
            <a:r>
              <a:rPr lang="zh-TW" altLang="en-US" dirty="0">
                <a:latin typeface="+mj-ea"/>
                <a:ea typeface="+mj-ea"/>
              </a:rPr>
              <a:t>遊戲</a:t>
            </a:r>
          </a:p>
        </p:txBody>
      </p:sp>
      <p:sp>
        <p:nvSpPr>
          <p:cNvPr id="207" name="圓角矩形 206"/>
          <p:cNvSpPr/>
          <p:nvPr/>
        </p:nvSpPr>
        <p:spPr>
          <a:xfrm>
            <a:off x="8402437" y="5067051"/>
            <a:ext cx="916553" cy="46611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1600" dirty="0" smtClean="0">
                <a:latin typeface="+mj-ea"/>
                <a:ea typeface="+mj-ea"/>
              </a:rPr>
              <a:t>幫植物澆水</a:t>
            </a:r>
            <a:endParaRPr lang="zh-TW" altLang="en-US" sz="1600" dirty="0">
              <a:latin typeface="+mj-ea"/>
              <a:ea typeface="+mj-ea"/>
            </a:endParaRPr>
          </a:p>
        </p:txBody>
      </p:sp>
      <p:sp>
        <p:nvSpPr>
          <p:cNvPr id="210" name="圓角矩形 209"/>
          <p:cNvSpPr/>
          <p:nvPr/>
        </p:nvSpPr>
        <p:spPr>
          <a:xfrm>
            <a:off x="9752800" y="4993992"/>
            <a:ext cx="1006340" cy="42196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latin typeface="+mj-ea"/>
                <a:ea typeface="+mj-ea"/>
              </a:rPr>
              <a:t>種植物</a:t>
            </a:r>
            <a:endParaRPr lang="zh-TW" altLang="en-US" dirty="0">
              <a:latin typeface="+mj-ea"/>
              <a:ea typeface="+mj-ea"/>
            </a:endParaRPr>
          </a:p>
        </p:txBody>
      </p:sp>
      <p:sp>
        <p:nvSpPr>
          <p:cNvPr id="212" name="圓角矩形 211"/>
          <p:cNvSpPr/>
          <p:nvPr/>
        </p:nvSpPr>
        <p:spPr>
          <a:xfrm>
            <a:off x="10465933" y="3995410"/>
            <a:ext cx="964070" cy="4869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latin typeface="+mj-ea"/>
                <a:ea typeface="+mj-ea"/>
              </a:rPr>
              <a:t>幫植物施肥</a:t>
            </a:r>
            <a:endParaRPr lang="zh-TW" altLang="en-US" dirty="0">
              <a:latin typeface="+mj-ea"/>
              <a:ea typeface="+mj-ea"/>
            </a:endParaRPr>
          </a:p>
        </p:txBody>
      </p:sp>
      <p:sp>
        <p:nvSpPr>
          <p:cNvPr id="214" name="圓角矩形 213"/>
          <p:cNvSpPr/>
          <p:nvPr/>
        </p:nvSpPr>
        <p:spPr>
          <a:xfrm>
            <a:off x="10283427" y="3213070"/>
            <a:ext cx="893109" cy="5001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latin typeface="+mj-ea"/>
                <a:ea typeface="+mj-ea"/>
              </a:rPr>
              <a:t>收割植物</a:t>
            </a:r>
            <a:endParaRPr lang="zh-TW" altLang="en-US" dirty="0">
              <a:latin typeface="+mj-ea"/>
              <a:ea typeface="+mj-ea"/>
            </a:endParaRPr>
          </a:p>
        </p:txBody>
      </p:sp>
      <p:sp>
        <p:nvSpPr>
          <p:cNvPr id="218" name="圓角矩形 217"/>
          <p:cNvSpPr/>
          <p:nvPr/>
        </p:nvSpPr>
        <p:spPr>
          <a:xfrm>
            <a:off x="9583056" y="2442626"/>
            <a:ext cx="1071353" cy="50958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latin typeface="+mj-ea"/>
                <a:ea typeface="+mj-ea"/>
              </a:rPr>
              <a:t>幫植物除</a:t>
            </a:r>
            <a:r>
              <a:rPr lang="zh-TW" altLang="en-US" dirty="0">
                <a:latin typeface="+mj-ea"/>
                <a:ea typeface="+mj-ea"/>
              </a:rPr>
              <a:t>蟲</a:t>
            </a:r>
          </a:p>
        </p:txBody>
      </p:sp>
      <p:sp>
        <p:nvSpPr>
          <p:cNvPr id="221" name="圓角矩形 220"/>
          <p:cNvSpPr/>
          <p:nvPr/>
        </p:nvSpPr>
        <p:spPr>
          <a:xfrm>
            <a:off x="9242672" y="1536945"/>
            <a:ext cx="1159762" cy="5773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latin typeface="+mj-ea"/>
                <a:ea typeface="+mj-ea"/>
              </a:rPr>
              <a:t>進入農場遊戲</a:t>
            </a:r>
            <a:endParaRPr lang="zh-TW" altLang="en-US" dirty="0">
              <a:latin typeface="+mj-ea"/>
              <a:ea typeface="+mj-ea"/>
            </a:endParaRPr>
          </a:p>
        </p:txBody>
      </p:sp>
      <p:sp>
        <p:nvSpPr>
          <p:cNvPr id="223" name="圓角矩形 222"/>
          <p:cNvSpPr/>
          <p:nvPr/>
        </p:nvSpPr>
        <p:spPr>
          <a:xfrm>
            <a:off x="9204889" y="723870"/>
            <a:ext cx="1159762" cy="5773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latin typeface="+mj-ea"/>
                <a:ea typeface="+mj-ea"/>
              </a:rPr>
              <a:t>進入魚池遊戲</a:t>
            </a:r>
            <a:endParaRPr lang="zh-TW" altLang="en-US" dirty="0">
              <a:latin typeface="+mj-ea"/>
              <a:ea typeface="+mj-ea"/>
            </a:endParaRPr>
          </a:p>
        </p:txBody>
      </p:sp>
      <p:sp>
        <p:nvSpPr>
          <p:cNvPr id="2" name="文字方塊 1"/>
          <p:cNvSpPr txBox="1"/>
          <p:nvPr/>
        </p:nvSpPr>
        <p:spPr>
          <a:xfrm>
            <a:off x="4444603" y="2133696"/>
            <a:ext cx="808074" cy="277409"/>
          </a:xfrm>
          <a:prstGeom prst="rect">
            <a:avLst/>
          </a:prstGeom>
          <a:noFill/>
        </p:spPr>
        <p:txBody>
          <a:bodyPr wrap="square" rtlCol="0">
            <a:spAutoFit/>
          </a:bodyPr>
          <a:lstStyle/>
          <a:p>
            <a:r>
              <a:rPr lang="zh-TW" altLang="en-US" sz="1200" dirty="0">
                <a:latin typeface="+mj-ea"/>
                <a:ea typeface="+mj-ea"/>
              </a:rPr>
              <a:t>點</a:t>
            </a:r>
            <a:r>
              <a:rPr lang="zh-TW" altLang="en-US" sz="1200" dirty="0" smtClean="0">
                <a:latin typeface="+mj-ea"/>
                <a:ea typeface="+mj-ea"/>
              </a:rPr>
              <a:t>擊商</a:t>
            </a:r>
            <a:r>
              <a:rPr lang="zh-TW" altLang="en-US" sz="1200" dirty="0">
                <a:latin typeface="+mj-ea"/>
                <a:ea typeface="+mj-ea"/>
              </a:rPr>
              <a:t>店</a:t>
            </a:r>
          </a:p>
        </p:txBody>
      </p:sp>
      <p:cxnSp>
        <p:nvCxnSpPr>
          <p:cNvPr id="14" name="肘形接點 13"/>
          <p:cNvCxnSpPr/>
          <p:nvPr/>
        </p:nvCxnSpPr>
        <p:spPr>
          <a:xfrm rot="10800000">
            <a:off x="4441679" y="2438679"/>
            <a:ext cx="968188" cy="792133"/>
          </a:xfrm>
          <a:prstGeom prst="bentConnector3">
            <a:avLst>
              <a:gd name="adj1" fmla="val 1821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肘形接點 22"/>
          <p:cNvCxnSpPr/>
          <p:nvPr/>
        </p:nvCxnSpPr>
        <p:spPr>
          <a:xfrm>
            <a:off x="4411351" y="2586210"/>
            <a:ext cx="1034186" cy="778888"/>
          </a:xfrm>
          <a:prstGeom prst="bentConnector3">
            <a:avLst>
              <a:gd name="adj1" fmla="val 6445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4335240" y="2580158"/>
            <a:ext cx="1008557" cy="276999"/>
          </a:xfrm>
          <a:prstGeom prst="rect">
            <a:avLst/>
          </a:prstGeom>
          <a:noFill/>
        </p:spPr>
        <p:txBody>
          <a:bodyPr wrap="square" rtlCol="0">
            <a:spAutoFit/>
          </a:bodyPr>
          <a:lstStyle/>
          <a:p>
            <a:r>
              <a:rPr lang="zh-TW" altLang="en-US" sz="1200" dirty="0" smtClean="0">
                <a:latin typeface="+mj-ea"/>
                <a:ea typeface="+mj-ea"/>
              </a:rPr>
              <a:t>回主</a:t>
            </a:r>
            <a:r>
              <a:rPr lang="zh-TW" altLang="en-US" sz="1200" dirty="0">
                <a:latin typeface="+mj-ea"/>
                <a:ea typeface="+mj-ea"/>
              </a:rPr>
              <a:t>畫面</a:t>
            </a:r>
          </a:p>
        </p:txBody>
      </p:sp>
      <p:cxnSp>
        <p:nvCxnSpPr>
          <p:cNvPr id="32" name="肘形接點 31"/>
          <p:cNvCxnSpPr/>
          <p:nvPr/>
        </p:nvCxnSpPr>
        <p:spPr>
          <a:xfrm rot="10800000" flipV="1">
            <a:off x="4411351" y="3516923"/>
            <a:ext cx="998516" cy="462765"/>
          </a:xfrm>
          <a:prstGeom prst="bentConnector3">
            <a:avLst>
              <a:gd name="adj1" fmla="val 2270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4411350" y="3713242"/>
            <a:ext cx="1047225" cy="276999"/>
          </a:xfrm>
          <a:prstGeom prst="rect">
            <a:avLst/>
          </a:prstGeom>
          <a:noFill/>
        </p:spPr>
        <p:txBody>
          <a:bodyPr wrap="square" rtlCol="0">
            <a:spAutoFit/>
          </a:bodyPr>
          <a:lstStyle/>
          <a:p>
            <a:r>
              <a:rPr lang="zh-TW" altLang="en-US" sz="1200" dirty="0" smtClean="0">
                <a:latin typeface="+mj-ea"/>
                <a:ea typeface="+mj-ea"/>
              </a:rPr>
              <a:t>點擊倉庫</a:t>
            </a:r>
            <a:endParaRPr lang="zh-TW" altLang="en-US" sz="1200" dirty="0">
              <a:latin typeface="+mj-ea"/>
              <a:ea typeface="+mj-ea"/>
            </a:endParaRPr>
          </a:p>
        </p:txBody>
      </p:sp>
      <p:cxnSp>
        <p:nvCxnSpPr>
          <p:cNvPr id="41" name="肘形接點 40"/>
          <p:cNvCxnSpPr/>
          <p:nvPr/>
        </p:nvCxnSpPr>
        <p:spPr>
          <a:xfrm flipV="1">
            <a:off x="4397298" y="3603660"/>
            <a:ext cx="1111657" cy="728353"/>
          </a:xfrm>
          <a:prstGeom prst="bentConnector3">
            <a:avLst>
              <a:gd name="adj1" fmla="val 101410"/>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文字方塊 89"/>
          <p:cNvSpPr txBox="1"/>
          <p:nvPr/>
        </p:nvSpPr>
        <p:spPr>
          <a:xfrm>
            <a:off x="4433438" y="4086907"/>
            <a:ext cx="1008557" cy="276999"/>
          </a:xfrm>
          <a:prstGeom prst="rect">
            <a:avLst/>
          </a:prstGeom>
          <a:noFill/>
        </p:spPr>
        <p:txBody>
          <a:bodyPr wrap="square" rtlCol="0">
            <a:spAutoFit/>
          </a:bodyPr>
          <a:lstStyle/>
          <a:p>
            <a:r>
              <a:rPr lang="zh-TW" altLang="en-US" sz="1200" dirty="0" smtClean="0">
                <a:latin typeface="+mj-ea"/>
                <a:ea typeface="+mj-ea"/>
              </a:rPr>
              <a:t>回主</a:t>
            </a:r>
            <a:r>
              <a:rPr lang="zh-TW" altLang="en-US" sz="1200" dirty="0">
                <a:latin typeface="+mj-ea"/>
                <a:ea typeface="+mj-ea"/>
              </a:rPr>
              <a:t>畫面</a:t>
            </a:r>
          </a:p>
        </p:txBody>
      </p:sp>
      <p:sp>
        <p:nvSpPr>
          <p:cNvPr id="61" name="文字方塊 60"/>
          <p:cNvSpPr txBox="1"/>
          <p:nvPr/>
        </p:nvSpPr>
        <p:spPr>
          <a:xfrm>
            <a:off x="5901772" y="3580156"/>
            <a:ext cx="284658" cy="769441"/>
          </a:xfrm>
          <a:prstGeom prst="rect">
            <a:avLst/>
          </a:prstGeom>
          <a:noFill/>
        </p:spPr>
        <p:txBody>
          <a:bodyPr wrap="square" rtlCol="0">
            <a:spAutoFit/>
          </a:bodyPr>
          <a:lstStyle/>
          <a:p>
            <a:r>
              <a:rPr lang="zh-TW" altLang="en-US" sz="1100" dirty="0" smtClean="0">
                <a:latin typeface="+mj-ea"/>
                <a:ea typeface="+mj-ea"/>
              </a:rPr>
              <a:t>點擊牧場</a:t>
            </a:r>
            <a:endParaRPr lang="zh-TW" altLang="en-US" sz="1100" dirty="0">
              <a:latin typeface="+mj-ea"/>
              <a:ea typeface="+mj-ea"/>
            </a:endParaRPr>
          </a:p>
        </p:txBody>
      </p:sp>
      <p:cxnSp>
        <p:nvCxnSpPr>
          <p:cNvPr id="64" name="直線單箭頭接點 63"/>
          <p:cNvCxnSpPr>
            <a:stCxn id="19" idx="0"/>
            <a:endCxn id="8" idx="2"/>
          </p:cNvCxnSpPr>
          <p:nvPr/>
        </p:nvCxnSpPr>
        <p:spPr>
          <a:xfrm flipH="1" flipV="1">
            <a:off x="6292701" y="3598430"/>
            <a:ext cx="10884" cy="665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a:off x="6195682" y="3644236"/>
            <a:ext cx="0" cy="647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文字方塊 106"/>
          <p:cNvSpPr txBox="1"/>
          <p:nvPr/>
        </p:nvSpPr>
        <p:spPr>
          <a:xfrm>
            <a:off x="6266879" y="3554200"/>
            <a:ext cx="284658" cy="769441"/>
          </a:xfrm>
          <a:prstGeom prst="rect">
            <a:avLst/>
          </a:prstGeom>
          <a:noFill/>
        </p:spPr>
        <p:txBody>
          <a:bodyPr wrap="square" rtlCol="0">
            <a:spAutoFit/>
          </a:bodyPr>
          <a:lstStyle/>
          <a:p>
            <a:r>
              <a:rPr lang="zh-TW" altLang="en-US" sz="1100" dirty="0" smtClean="0">
                <a:latin typeface="+mj-ea"/>
                <a:ea typeface="+mj-ea"/>
              </a:rPr>
              <a:t>回主</a:t>
            </a:r>
            <a:r>
              <a:rPr lang="zh-TW" altLang="en-US" sz="1100" dirty="0">
                <a:latin typeface="+mj-ea"/>
                <a:ea typeface="+mj-ea"/>
              </a:rPr>
              <a:t>畫面</a:t>
            </a:r>
          </a:p>
        </p:txBody>
      </p:sp>
      <p:cxnSp>
        <p:nvCxnSpPr>
          <p:cNvPr id="68" name="肘形接點 67"/>
          <p:cNvCxnSpPr>
            <a:stCxn id="19" idx="1"/>
            <a:endCxn id="196" idx="0"/>
          </p:cNvCxnSpPr>
          <p:nvPr/>
        </p:nvCxnSpPr>
        <p:spPr>
          <a:xfrm rot="10800000" flipV="1">
            <a:off x="4937211" y="4665175"/>
            <a:ext cx="649518" cy="4407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文字方塊 68"/>
          <p:cNvSpPr txBox="1"/>
          <p:nvPr/>
        </p:nvSpPr>
        <p:spPr>
          <a:xfrm>
            <a:off x="4813574" y="4442637"/>
            <a:ext cx="827988" cy="276999"/>
          </a:xfrm>
          <a:prstGeom prst="rect">
            <a:avLst/>
          </a:prstGeom>
          <a:noFill/>
        </p:spPr>
        <p:txBody>
          <a:bodyPr wrap="square" rtlCol="0">
            <a:spAutoFit/>
          </a:bodyPr>
          <a:lstStyle/>
          <a:p>
            <a:r>
              <a:rPr lang="zh-TW" altLang="en-US" sz="1200" dirty="0" smtClean="0">
                <a:latin typeface="+mj-ea"/>
                <a:ea typeface="+mj-ea"/>
              </a:rPr>
              <a:t>點擊養殖</a:t>
            </a:r>
            <a:endParaRPr lang="zh-TW" altLang="en-US" sz="1200" dirty="0">
              <a:latin typeface="+mj-ea"/>
              <a:ea typeface="+mj-ea"/>
            </a:endParaRPr>
          </a:p>
        </p:txBody>
      </p:sp>
      <p:sp>
        <p:nvSpPr>
          <p:cNvPr id="80" name="文字方塊 79"/>
          <p:cNvSpPr txBox="1"/>
          <p:nvPr/>
        </p:nvSpPr>
        <p:spPr>
          <a:xfrm>
            <a:off x="6266581" y="5047495"/>
            <a:ext cx="153986" cy="769441"/>
          </a:xfrm>
          <a:prstGeom prst="rect">
            <a:avLst/>
          </a:prstGeom>
          <a:noFill/>
        </p:spPr>
        <p:txBody>
          <a:bodyPr wrap="square" rtlCol="0">
            <a:spAutoFit/>
          </a:bodyPr>
          <a:lstStyle/>
          <a:p>
            <a:r>
              <a:rPr lang="zh-TW" altLang="en-US" sz="1100" dirty="0" smtClean="0">
                <a:latin typeface="+mj-ea"/>
                <a:ea typeface="+mj-ea"/>
              </a:rPr>
              <a:t>點擊餵食</a:t>
            </a:r>
            <a:endParaRPr lang="zh-TW" altLang="en-US" sz="1100" dirty="0">
              <a:latin typeface="+mj-ea"/>
              <a:ea typeface="+mj-ea"/>
            </a:endParaRPr>
          </a:p>
        </p:txBody>
      </p:sp>
      <p:cxnSp>
        <p:nvCxnSpPr>
          <p:cNvPr id="91" name="肘形接點 90"/>
          <p:cNvCxnSpPr>
            <a:stCxn id="19" idx="3"/>
            <a:endCxn id="201" idx="0"/>
          </p:cNvCxnSpPr>
          <p:nvPr/>
        </p:nvCxnSpPr>
        <p:spPr>
          <a:xfrm>
            <a:off x="7020440" y="4665175"/>
            <a:ext cx="619048" cy="3823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文字方塊 99"/>
          <p:cNvSpPr txBox="1"/>
          <p:nvPr/>
        </p:nvSpPr>
        <p:spPr>
          <a:xfrm>
            <a:off x="6978904" y="4418986"/>
            <a:ext cx="983904" cy="276999"/>
          </a:xfrm>
          <a:prstGeom prst="rect">
            <a:avLst/>
          </a:prstGeom>
          <a:noFill/>
        </p:spPr>
        <p:txBody>
          <a:bodyPr wrap="square" rtlCol="0">
            <a:spAutoFit/>
          </a:bodyPr>
          <a:lstStyle/>
          <a:p>
            <a:r>
              <a:rPr lang="zh-TW" altLang="en-US" sz="1200" dirty="0" smtClean="0">
                <a:latin typeface="+mj-ea"/>
                <a:ea typeface="+mj-ea"/>
              </a:rPr>
              <a:t>點擊捕捉</a:t>
            </a:r>
            <a:endParaRPr lang="zh-TW" altLang="en-US" sz="1200" dirty="0">
              <a:latin typeface="+mj-ea"/>
              <a:ea typeface="+mj-ea"/>
            </a:endParaRPr>
          </a:p>
        </p:txBody>
      </p:sp>
      <p:cxnSp>
        <p:nvCxnSpPr>
          <p:cNvPr id="105" name="肘形接點 104"/>
          <p:cNvCxnSpPr/>
          <p:nvPr/>
        </p:nvCxnSpPr>
        <p:spPr>
          <a:xfrm>
            <a:off x="7504677" y="5471145"/>
            <a:ext cx="944552" cy="362032"/>
          </a:xfrm>
          <a:prstGeom prst="bentConnector3">
            <a:avLst>
              <a:gd name="adj1" fmla="val 665"/>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文字方塊 108"/>
          <p:cNvSpPr txBox="1"/>
          <p:nvPr/>
        </p:nvSpPr>
        <p:spPr>
          <a:xfrm>
            <a:off x="7470856" y="5527881"/>
            <a:ext cx="1079429" cy="261610"/>
          </a:xfrm>
          <a:prstGeom prst="rect">
            <a:avLst/>
          </a:prstGeom>
          <a:noFill/>
        </p:spPr>
        <p:txBody>
          <a:bodyPr wrap="square" rtlCol="0">
            <a:spAutoFit/>
          </a:bodyPr>
          <a:lstStyle/>
          <a:p>
            <a:r>
              <a:rPr lang="zh-TW" altLang="en-US" sz="1100" dirty="0">
                <a:latin typeface="+mj-ea"/>
                <a:ea typeface="+mj-ea"/>
              </a:rPr>
              <a:t>點擊</a:t>
            </a:r>
            <a:r>
              <a:rPr lang="zh-TW" altLang="en-US" sz="1100" dirty="0" smtClean="0">
                <a:latin typeface="+mj-ea"/>
                <a:ea typeface="+mj-ea"/>
              </a:rPr>
              <a:t>進入遊戲</a:t>
            </a:r>
            <a:endParaRPr lang="zh-TW" altLang="en-US" sz="1100" dirty="0">
              <a:latin typeface="+mj-ea"/>
              <a:ea typeface="+mj-ea"/>
            </a:endParaRPr>
          </a:p>
        </p:txBody>
      </p:sp>
      <p:cxnSp>
        <p:nvCxnSpPr>
          <p:cNvPr id="121" name="肘形接點 120"/>
          <p:cNvCxnSpPr/>
          <p:nvPr/>
        </p:nvCxnSpPr>
        <p:spPr>
          <a:xfrm rot="10800000">
            <a:off x="7013495" y="4968016"/>
            <a:ext cx="1435734" cy="1063093"/>
          </a:xfrm>
          <a:prstGeom prst="bentConnector3">
            <a:avLst>
              <a:gd name="adj1" fmla="val 100216"/>
            </a:avLst>
          </a:prstGeom>
          <a:ln>
            <a:tailEnd type="triangle"/>
          </a:ln>
        </p:spPr>
        <p:style>
          <a:lnRef idx="1">
            <a:schemeClr val="accent1"/>
          </a:lnRef>
          <a:fillRef idx="0">
            <a:schemeClr val="accent1"/>
          </a:fillRef>
          <a:effectRef idx="0">
            <a:schemeClr val="accent1"/>
          </a:effectRef>
          <a:fontRef idx="minor">
            <a:schemeClr val="tx1"/>
          </a:fontRef>
        </p:style>
      </p:cxnSp>
      <p:sp>
        <p:nvSpPr>
          <p:cNvPr id="129" name="文字方塊 128"/>
          <p:cNvSpPr txBox="1"/>
          <p:nvPr/>
        </p:nvSpPr>
        <p:spPr>
          <a:xfrm>
            <a:off x="7103574" y="6004214"/>
            <a:ext cx="1255576" cy="276999"/>
          </a:xfrm>
          <a:prstGeom prst="rect">
            <a:avLst/>
          </a:prstGeom>
          <a:noFill/>
        </p:spPr>
        <p:txBody>
          <a:bodyPr wrap="square" rtlCol="0">
            <a:spAutoFit/>
          </a:bodyPr>
          <a:lstStyle/>
          <a:p>
            <a:r>
              <a:rPr lang="zh-TW" altLang="en-US" sz="1200" dirty="0" smtClean="0">
                <a:latin typeface="+mj-ea"/>
                <a:ea typeface="+mj-ea"/>
              </a:rPr>
              <a:t>遊戲結束回牧場</a:t>
            </a:r>
            <a:endParaRPr lang="zh-TW" altLang="en-US" sz="1200" dirty="0">
              <a:latin typeface="+mj-ea"/>
              <a:ea typeface="+mj-ea"/>
            </a:endParaRPr>
          </a:p>
        </p:txBody>
      </p:sp>
      <p:cxnSp>
        <p:nvCxnSpPr>
          <p:cNvPr id="132" name="肘形接點 131"/>
          <p:cNvCxnSpPr/>
          <p:nvPr/>
        </p:nvCxnSpPr>
        <p:spPr>
          <a:xfrm>
            <a:off x="6994351" y="3606506"/>
            <a:ext cx="1217603" cy="583512"/>
          </a:xfrm>
          <a:prstGeom prst="bentConnector3">
            <a:avLst>
              <a:gd name="adj1" fmla="val -54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肘形接點 134"/>
          <p:cNvCxnSpPr>
            <a:stCxn id="18" idx="1"/>
          </p:cNvCxnSpPr>
          <p:nvPr/>
        </p:nvCxnSpPr>
        <p:spPr>
          <a:xfrm rot="10800000">
            <a:off x="7067021" y="3594660"/>
            <a:ext cx="1144934" cy="405251"/>
          </a:xfrm>
          <a:prstGeom prst="bentConnector3">
            <a:avLst>
              <a:gd name="adj1" fmla="val 99916"/>
            </a:avLst>
          </a:prstGeom>
          <a:ln>
            <a:tailEnd type="triangle"/>
          </a:ln>
        </p:spPr>
        <p:style>
          <a:lnRef idx="1">
            <a:schemeClr val="accent1"/>
          </a:lnRef>
          <a:fillRef idx="0">
            <a:schemeClr val="accent1"/>
          </a:fillRef>
          <a:effectRef idx="0">
            <a:schemeClr val="accent1"/>
          </a:effectRef>
          <a:fontRef idx="minor">
            <a:schemeClr val="tx1"/>
          </a:fontRef>
        </p:style>
      </p:cxnSp>
      <p:sp>
        <p:nvSpPr>
          <p:cNvPr id="166" name="文字方塊 165"/>
          <p:cNvSpPr txBox="1"/>
          <p:nvPr/>
        </p:nvSpPr>
        <p:spPr>
          <a:xfrm>
            <a:off x="7145678" y="3751923"/>
            <a:ext cx="1008557" cy="276999"/>
          </a:xfrm>
          <a:prstGeom prst="rect">
            <a:avLst/>
          </a:prstGeom>
          <a:noFill/>
        </p:spPr>
        <p:txBody>
          <a:bodyPr wrap="square" rtlCol="0">
            <a:spAutoFit/>
          </a:bodyPr>
          <a:lstStyle/>
          <a:p>
            <a:r>
              <a:rPr lang="zh-TW" altLang="en-US" sz="1200" dirty="0" smtClean="0">
                <a:latin typeface="+mj-ea"/>
                <a:ea typeface="+mj-ea"/>
              </a:rPr>
              <a:t>回主</a:t>
            </a:r>
            <a:r>
              <a:rPr lang="zh-TW" altLang="en-US" sz="1200" dirty="0">
                <a:latin typeface="+mj-ea"/>
                <a:ea typeface="+mj-ea"/>
              </a:rPr>
              <a:t>畫面</a:t>
            </a:r>
          </a:p>
        </p:txBody>
      </p:sp>
      <p:sp>
        <p:nvSpPr>
          <p:cNvPr id="168" name="文字方塊 167"/>
          <p:cNvSpPr txBox="1"/>
          <p:nvPr/>
        </p:nvSpPr>
        <p:spPr>
          <a:xfrm>
            <a:off x="7183382" y="4158565"/>
            <a:ext cx="808074" cy="276999"/>
          </a:xfrm>
          <a:prstGeom prst="rect">
            <a:avLst/>
          </a:prstGeom>
          <a:noFill/>
        </p:spPr>
        <p:txBody>
          <a:bodyPr wrap="square" rtlCol="0">
            <a:spAutoFit/>
          </a:bodyPr>
          <a:lstStyle/>
          <a:p>
            <a:r>
              <a:rPr lang="zh-TW" altLang="en-US" sz="1200" dirty="0">
                <a:latin typeface="+mj-ea"/>
                <a:ea typeface="+mj-ea"/>
              </a:rPr>
              <a:t>點</a:t>
            </a:r>
            <a:r>
              <a:rPr lang="zh-TW" altLang="en-US" sz="1200" dirty="0" smtClean="0">
                <a:latin typeface="+mj-ea"/>
                <a:ea typeface="+mj-ea"/>
              </a:rPr>
              <a:t>擊農場</a:t>
            </a:r>
            <a:endParaRPr lang="zh-TW" altLang="en-US" sz="1200" dirty="0">
              <a:latin typeface="+mj-ea"/>
              <a:ea typeface="+mj-ea"/>
            </a:endParaRPr>
          </a:p>
        </p:txBody>
      </p:sp>
      <p:sp>
        <p:nvSpPr>
          <p:cNvPr id="147" name="文字方塊 146"/>
          <p:cNvSpPr txBox="1"/>
          <p:nvPr/>
        </p:nvSpPr>
        <p:spPr>
          <a:xfrm>
            <a:off x="8905348" y="4363906"/>
            <a:ext cx="45719" cy="707886"/>
          </a:xfrm>
          <a:prstGeom prst="rect">
            <a:avLst/>
          </a:prstGeom>
          <a:noFill/>
        </p:spPr>
        <p:txBody>
          <a:bodyPr wrap="square" rtlCol="0">
            <a:spAutoFit/>
          </a:bodyPr>
          <a:lstStyle/>
          <a:p>
            <a:r>
              <a:rPr lang="zh-TW" altLang="en-US" sz="1000" dirty="0" smtClean="0">
                <a:latin typeface="+mj-ea"/>
                <a:ea typeface="+mj-ea"/>
              </a:rPr>
              <a:t>點擊澆水</a:t>
            </a:r>
            <a:endParaRPr lang="zh-TW" altLang="en-US" sz="1000" dirty="0">
              <a:latin typeface="+mj-ea"/>
              <a:ea typeface="+mj-ea"/>
            </a:endParaRPr>
          </a:p>
        </p:txBody>
      </p:sp>
      <p:cxnSp>
        <p:nvCxnSpPr>
          <p:cNvPr id="176" name="肘形接點 175"/>
          <p:cNvCxnSpPr>
            <a:endCxn id="210" idx="1"/>
          </p:cNvCxnSpPr>
          <p:nvPr/>
        </p:nvCxnSpPr>
        <p:spPr>
          <a:xfrm rot="16200000" flipH="1">
            <a:off x="9149079" y="4601252"/>
            <a:ext cx="801632" cy="4058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9" name="文字方塊 178"/>
          <p:cNvSpPr txBox="1"/>
          <p:nvPr/>
        </p:nvSpPr>
        <p:spPr>
          <a:xfrm>
            <a:off x="9310371" y="4395225"/>
            <a:ext cx="369268" cy="830997"/>
          </a:xfrm>
          <a:prstGeom prst="rect">
            <a:avLst/>
          </a:prstGeom>
          <a:noFill/>
        </p:spPr>
        <p:txBody>
          <a:bodyPr wrap="square" rtlCol="0">
            <a:spAutoFit/>
          </a:bodyPr>
          <a:lstStyle/>
          <a:p>
            <a:r>
              <a:rPr lang="zh-TW" altLang="en-US" sz="1200" dirty="0" smtClean="0">
                <a:latin typeface="+mj-ea"/>
                <a:ea typeface="+mj-ea"/>
              </a:rPr>
              <a:t>點擊播種</a:t>
            </a:r>
            <a:endParaRPr lang="zh-TW" altLang="en-US" sz="1200" dirty="0">
              <a:latin typeface="+mj-ea"/>
              <a:ea typeface="+mj-ea"/>
            </a:endParaRPr>
          </a:p>
        </p:txBody>
      </p:sp>
      <p:sp>
        <p:nvSpPr>
          <p:cNvPr id="190" name="文字方塊 189"/>
          <p:cNvSpPr txBox="1"/>
          <p:nvPr/>
        </p:nvSpPr>
        <p:spPr>
          <a:xfrm>
            <a:off x="9546093" y="4220099"/>
            <a:ext cx="929334" cy="276999"/>
          </a:xfrm>
          <a:prstGeom prst="rect">
            <a:avLst/>
          </a:prstGeom>
          <a:noFill/>
        </p:spPr>
        <p:txBody>
          <a:bodyPr wrap="square" rtlCol="0">
            <a:spAutoFit/>
          </a:bodyPr>
          <a:lstStyle/>
          <a:p>
            <a:r>
              <a:rPr lang="zh-TW" altLang="en-US" sz="1200" dirty="0" smtClean="0">
                <a:latin typeface="+mj-ea"/>
                <a:ea typeface="+mj-ea"/>
              </a:rPr>
              <a:t>點擊施肥</a:t>
            </a:r>
            <a:endParaRPr lang="zh-TW" altLang="en-US" sz="1200" dirty="0">
              <a:latin typeface="+mj-ea"/>
              <a:ea typeface="+mj-ea"/>
            </a:endParaRPr>
          </a:p>
        </p:txBody>
      </p:sp>
      <p:cxnSp>
        <p:nvCxnSpPr>
          <p:cNvPr id="202" name="肘形接點 201"/>
          <p:cNvCxnSpPr>
            <a:stCxn id="18" idx="3"/>
          </p:cNvCxnSpPr>
          <p:nvPr/>
        </p:nvCxnSpPr>
        <p:spPr>
          <a:xfrm flipV="1">
            <a:off x="9509474" y="3708507"/>
            <a:ext cx="851643" cy="291403"/>
          </a:xfrm>
          <a:prstGeom prst="bentConnector3">
            <a:avLst>
              <a:gd name="adj1" fmla="val 100587"/>
            </a:avLst>
          </a:prstGeom>
          <a:ln>
            <a:tailEnd type="triangle"/>
          </a:ln>
        </p:spPr>
        <p:style>
          <a:lnRef idx="1">
            <a:schemeClr val="accent1"/>
          </a:lnRef>
          <a:fillRef idx="0">
            <a:schemeClr val="accent1"/>
          </a:fillRef>
          <a:effectRef idx="0">
            <a:schemeClr val="accent1"/>
          </a:effectRef>
          <a:fontRef idx="minor">
            <a:schemeClr val="tx1"/>
          </a:fontRef>
        </p:style>
      </p:cxnSp>
      <p:sp>
        <p:nvSpPr>
          <p:cNvPr id="213" name="文字方塊 212"/>
          <p:cNvSpPr txBox="1"/>
          <p:nvPr/>
        </p:nvSpPr>
        <p:spPr>
          <a:xfrm>
            <a:off x="9523036" y="3774657"/>
            <a:ext cx="929334" cy="276999"/>
          </a:xfrm>
          <a:prstGeom prst="rect">
            <a:avLst/>
          </a:prstGeom>
          <a:noFill/>
        </p:spPr>
        <p:txBody>
          <a:bodyPr wrap="square" rtlCol="0">
            <a:spAutoFit/>
          </a:bodyPr>
          <a:lstStyle/>
          <a:p>
            <a:r>
              <a:rPr lang="zh-TW" altLang="en-US" sz="1200" dirty="0" smtClean="0">
                <a:latin typeface="+mj-ea"/>
                <a:ea typeface="+mj-ea"/>
              </a:rPr>
              <a:t>點擊收割</a:t>
            </a:r>
            <a:endParaRPr lang="zh-TW" altLang="en-US" sz="1200" dirty="0">
              <a:latin typeface="+mj-ea"/>
              <a:ea typeface="+mj-ea"/>
            </a:endParaRPr>
          </a:p>
        </p:txBody>
      </p:sp>
      <p:cxnSp>
        <p:nvCxnSpPr>
          <p:cNvPr id="208" name="肘形接點 207"/>
          <p:cNvCxnSpPr>
            <a:stCxn id="8" idx="3"/>
            <a:endCxn id="12" idx="1"/>
          </p:cNvCxnSpPr>
          <p:nvPr/>
        </p:nvCxnSpPr>
        <p:spPr>
          <a:xfrm flipV="1">
            <a:off x="7193653" y="2358751"/>
            <a:ext cx="425843" cy="863162"/>
          </a:xfrm>
          <a:prstGeom prst="bentConnector3">
            <a:avLst>
              <a:gd name="adj1" fmla="val 603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5" name="肘形接點 214"/>
          <p:cNvCxnSpPr/>
          <p:nvPr/>
        </p:nvCxnSpPr>
        <p:spPr>
          <a:xfrm rot="5400000">
            <a:off x="7197621" y="2860712"/>
            <a:ext cx="651258" cy="620623"/>
          </a:xfrm>
          <a:prstGeom prst="bentConnector3">
            <a:avLst>
              <a:gd name="adj1" fmla="val 98602"/>
            </a:avLst>
          </a:prstGeom>
          <a:ln>
            <a:tailEnd type="triangle"/>
          </a:ln>
        </p:spPr>
        <p:style>
          <a:lnRef idx="1">
            <a:schemeClr val="accent1"/>
          </a:lnRef>
          <a:fillRef idx="0">
            <a:schemeClr val="accent1"/>
          </a:fillRef>
          <a:effectRef idx="0">
            <a:schemeClr val="accent1"/>
          </a:effectRef>
          <a:fontRef idx="minor">
            <a:schemeClr val="tx1"/>
          </a:fontRef>
        </p:style>
      </p:cxnSp>
      <p:sp>
        <p:nvSpPr>
          <p:cNvPr id="222" name="文字方塊 221"/>
          <p:cNvSpPr txBox="1"/>
          <p:nvPr/>
        </p:nvSpPr>
        <p:spPr>
          <a:xfrm>
            <a:off x="7183381" y="2421745"/>
            <a:ext cx="180675" cy="830997"/>
          </a:xfrm>
          <a:prstGeom prst="rect">
            <a:avLst/>
          </a:prstGeom>
          <a:noFill/>
        </p:spPr>
        <p:txBody>
          <a:bodyPr wrap="square" rtlCol="0">
            <a:spAutoFit/>
          </a:bodyPr>
          <a:lstStyle/>
          <a:p>
            <a:r>
              <a:rPr lang="zh-TW" altLang="en-US" sz="1200" dirty="0" smtClean="0">
                <a:latin typeface="+mj-ea"/>
                <a:ea typeface="+mj-ea"/>
              </a:rPr>
              <a:t>點擊魚池</a:t>
            </a:r>
            <a:endParaRPr lang="zh-TW" altLang="en-US" sz="1200" dirty="0">
              <a:latin typeface="+mj-ea"/>
              <a:ea typeface="+mj-ea"/>
            </a:endParaRPr>
          </a:p>
        </p:txBody>
      </p:sp>
      <p:sp>
        <p:nvSpPr>
          <p:cNvPr id="224" name="文字方塊 223"/>
          <p:cNvSpPr txBox="1"/>
          <p:nvPr/>
        </p:nvSpPr>
        <p:spPr>
          <a:xfrm>
            <a:off x="7826242" y="2754254"/>
            <a:ext cx="48693" cy="830997"/>
          </a:xfrm>
          <a:prstGeom prst="rect">
            <a:avLst/>
          </a:prstGeom>
          <a:noFill/>
        </p:spPr>
        <p:txBody>
          <a:bodyPr wrap="square" rtlCol="0">
            <a:spAutoFit/>
          </a:bodyPr>
          <a:lstStyle/>
          <a:p>
            <a:r>
              <a:rPr lang="zh-TW" altLang="en-US" sz="1200" dirty="0" smtClean="0">
                <a:latin typeface="+mj-ea"/>
                <a:ea typeface="+mj-ea"/>
              </a:rPr>
              <a:t>回主畫面</a:t>
            </a:r>
            <a:endParaRPr lang="zh-TW" altLang="en-US" sz="1200" dirty="0">
              <a:latin typeface="+mj-ea"/>
              <a:ea typeface="+mj-ea"/>
            </a:endParaRPr>
          </a:p>
        </p:txBody>
      </p:sp>
      <p:sp>
        <p:nvSpPr>
          <p:cNvPr id="235" name="文字方塊 234"/>
          <p:cNvSpPr txBox="1"/>
          <p:nvPr/>
        </p:nvSpPr>
        <p:spPr>
          <a:xfrm>
            <a:off x="9408003" y="3472792"/>
            <a:ext cx="824593" cy="276999"/>
          </a:xfrm>
          <a:prstGeom prst="rect">
            <a:avLst/>
          </a:prstGeom>
          <a:noFill/>
        </p:spPr>
        <p:txBody>
          <a:bodyPr wrap="square" rtlCol="0">
            <a:spAutoFit/>
          </a:bodyPr>
          <a:lstStyle/>
          <a:p>
            <a:r>
              <a:rPr lang="zh-TW" altLang="en-US" sz="1200" dirty="0" smtClean="0">
                <a:latin typeface="+mj-ea"/>
                <a:ea typeface="+mj-ea"/>
              </a:rPr>
              <a:t>點擊除蟲</a:t>
            </a:r>
            <a:endParaRPr lang="zh-TW" altLang="en-US" sz="1200" dirty="0">
              <a:latin typeface="+mj-ea"/>
              <a:ea typeface="+mj-ea"/>
            </a:endParaRPr>
          </a:p>
        </p:txBody>
      </p:sp>
      <p:cxnSp>
        <p:nvCxnSpPr>
          <p:cNvPr id="256" name="肘形接點 255"/>
          <p:cNvCxnSpPr>
            <a:endCxn id="218" idx="2"/>
          </p:cNvCxnSpPr>
          <p:nvPr/>
        </p:nvCxnSpPr>
        <p:spPr>
          <a:xfrm rot="5400000" flipH="1" flipV="1">
            <a:off x="9407119" y="3054563"/>
            <a:ext cx="813969" cy="609260"/>
          </a:xfrm>
          <a:prstGeom prst="bentConnector3">
            <a:avLst>
              <a:gd name="adj1" fmla="val 57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5" name="肘形接點 264"/>
          <p:cNvCxnSpPr>
            <a:stCxn id="218" idx="3"/>
            <a:endCxn id="221" idx="3"/>
          </p:cNvCxnSpPr>
          <p:nvPr/>
        </p:nvCxnSpPr>
        <p:spPr>
          <a:xfrm flipH="1" flipV="1">
            <a:off x="10402434" y="1825625"/>
            <a:ext cx="251975" cy="871792"/>
          </a:xfrm>
          <a:prstGeom prst="bentConnector3">
            <a:avLst>
              <a:gd name="adj1" fmla="val -90723"/>
            </a:avLst>
          </a:prstGeom>
          <a:ln>
            <a:tailEnd type="triangle"/>
          </a:ln>
        </p:spPr>
        <p:style>
          <a:lnRef idx="1">
            <a:schemeClr val="accent1"/>
          </a:lnRef>
          <a:fillRef idx="0">
            <a:schemeClr val="accent1"/>
          </a:fillRef>
          <a:effectRef idx="0">
            <a:schemeClr val="accent1"/>
          </a:effectRef>
          <a:fontRef idx="minor">
            <a:schemeClr val="tx1"/>
          </a:fontRef>
        </p:style>
      </p:cxnSp>
      <p:sp>
        <p:nvSpPr>
          <p:cNvPr id="266" name="文字方塊 265"/>
          <p:cNvSpPr txBox="1"/>
          <p:nvPr/>
        </p:nvSpPr>
        <p:spPr>
          <a:xfrm>
            <a:off x="10847041" y="1751120"/>
            <a:ext cx="439614" cy="1107996"/>
          </a:xfrm>
          <a:prstGeom prst="rect">
            <a:avLst/>
          </a:prstGeom>
          <a:noFill/>
        </p:spPr>
        <p:txBody>
          <a:bodyPr wrap="square" rtlCol="0">
            <a:spAutoFit/>
          </a:bodyPr>
          <a:lstStyle/>
          <a:p>
            <a:r>
              <a:rPr lang="zh-TW" altLang="en-US" sz="1100" dirty="0">
                <a:latin typeface="+mj-ea"/>
                <a:ea typeface="+mj-ea"/>
              </a:rPr>
              <a:t>點</a:t>
            </a:r>
            <a:r>
              <a:rPr lang="zh-TW" altLang="en-US" sz="1100" dirty="0" smtClean="0">
                <a:latin typeface="+mj-ea"/>
                <a:ea typeface="+mj-ea"/>
              </a:rPr>
              <a:t>擊進入遊戲</a:t>
            </a:r>
            <a:endParaRPr lang="zh-TW" altLang="en-US" sz="1100" dirty="0">
              <a:latin typeface="+mj-ea"/>
              <a:ea typeface="+mj-ea"/>
            </a:endParaRPr>
          </a:p>
        </p:txBody>
      </p:sp>
      <p:sp>
        <p:nvSpPr>
          <p:cNvPr id="267" name="文字方塊 266"/>
          <p:cNvSpPr txBox="1"/>
          <p:nvPr/>
        </p:nvSpPr>
        <p:spPr>
          <a:xfrm>
            <a:off x="9082269" y="2133696"/>
            <a:ext cx="245241" cy="1384995"/>
          </a:xfrm>
          <a:prstGeom prst="rect">
            <a:avLst/>
          </a:prstGeom>
          <a:noFill/>
        </p:spPr>
        <p:txBody>
          <a:bodyPr wrap="square" rtlCol="0">
            <a:spAutoFit/>
          </a:bodyPr>
          <a:lstStyle/>
          <a:p>
            <a:r>
              <a:rPr lang="zh-TW" altLang="en-US" sz="1200" dirty="0" smtClean="0">
                <a:latin typeface="+mj-ea"/>
                <a:ea typeface="+mj-ea"/>
              </a:rPr>
              <a:t>遊戲結束回農場</a:t>
            </a:r>
            <a:endParaRPr lang="zh-TW" altLang="en-US" sz="1200" dirty="0">
              <a:latin typeface="+mj-ea"/>
              <a:ea typeface="+mj-ea"/>
            </a:endParaRPr>
          </a:p>
        </p:txBody>
      </p:sp>
      <p:cxnSp>
        <p:nvCxnSpPr>
          <p:cNvPr id="271" name="肘形接點 270"/>
          <p:cNvCxnSpPr>
            <a:stCxn id="221" idx="1"/>
          </p:cNvCxnSpPr>
          <p:nvPr/>
        </p:nvCxnSpPr>
        <p:spPr>
          <a:xfrm rot="10800000" flipV="1">
            <a:off x="9138450" y="1825624"/>
            <a:ext cx="104223" cy="17973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2" name="文字方塊 271"/>
          <p:cNvSpPr txBox="1"/>
          <p:nvPr/>
        </p:nvSpPr>
        <p:spPr>
          <a:xfrm>
            <a:off x="8080711" y="764093"/>
            <a:ext cx="195442" cy="1107996"/>
          </a:xfrm>
          <a:prstGeom prst="rect">
            <a:avLst/>
          </a:prstGeom>
          <a:noFill/>
        </p:spPr>
        <p:txBody>
          <a:bodyPr wrap="square" rtlCol="0">
            <a:spAutoFit/>
          </a:bodyPr>
          <a:lstStyle/>
          <a:p>
            <a:r>
              <a:rPr lang="zh-TW" altLang="en-US" sz="1100" dirty="0" smtClean="0">
                <a:latin typeface="+mj-ea"/>
                <a:ea typeface="+mj-ea"/>
              </a:rPr>
              <a:t>點擊進入遊戲</a:t>
            </a:r>
            <a:endParaRPr lang="zh-TW" altLang="en-US" sz="1100" dirty="0">
              <a:latin typeface="+mj-ea"/>
              <a:ea typeface="+mj-ea"/>
            </a:endParaRPr>
          </a:p>
        </p:txBody>
      </p:sp>
      <p:cxnSp>
        <p:nvCxnSpPr>
          <p:cNvPr id="275" name="肘形接點 274"/>
          <p:cNvCxnSpPr/>
          <p:nvPr/>
        </p:nvCxnSpPr>
        <p:spPr>
          <a:xfrm rot="5400000" flipH="1" flipV="1">
            <a:off x="8235138" y="903013"/>
            <a:ext cx="1096736" cy="879422"/>
          </a:xfrm>
          <a:prstGeom prst="bentConnector3">
            <a:avLst>
              <a:gd name="adj1" fmla="val 1005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肘形接點 279"/>
          <p:cNvCxnSpPr>
            <a:stCxn id="223" idx="1"/>
          </p:cNvCxnSpPr>
          <p:nvPr/>
        </p:nvCxnSpPr>
        <p:spPr>
          <a:xfrm rot="10800000" flipV="1">
            <a:off x="8449229" y="1012549"/>
            <a:ext cx="755660" cy="8975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81" name="文字方塊 280"/>
          <p:cNvSpPr txBox="1"/>
          <p:nvPr/>
        </p:nvSpPr>
        <p:spPr>
          <a:xfrm>
            <a:off x="8408436" y="1069587"/>
            <a:ext cx="236495" cy="830997"/>
          </a:xfrm>
          <a:prstGeom prst="rect">
            <a:avLst/>
          </a:prstGeom>
          <a:noFill/>
        </p:spPr>
        <p:txBody>
          <a:bodyPr wrap="square" rtlCol="0">
            <a:spAutoFit/>
          </a:bodyPr>
          <a:lstStyle/>
          <a:p>
            <a:r>
              <a:rPr lang="zh-TW" altLang="en-US" sz="1200" dirty="0" smtClean="0">
                <a:latin typeface="+mj-ea"/>
                <a:ea typeface="+mj-ea"/>
              </a:rPr>
              <a:t>遊戲結束</a:t>
            </a:r>
            <a:endParaRPr lang="en-US" altLang="zh-TW" sz="1200" dirty="0" smtClean="0">
              <a:latin typeface="+mj-ea"/>
              <a:ea typeface="+mj-ea"/>
            </a:endParaRPr>
          </a:p>
        </p:txBody>
      </p:sp>
      <p:cxnSp>
        <p:nvCxnSpPr>
          <p:cNvPr id="9" name="肘形接點 8"/>
          <p:cNvCxnSpPr>
            <a:stCxn id="6" idx="2"/>
            <a:endCxn id="8" idx="0"/>
          </p:cNvCxnSpPr>
          <p:nvPr/>
        </p:nvCxnSpPr>
        <p:spPr>
          <a:xfrm rot="5400000">
            <a:off x="6130461" y="1827639"/>
            <a:ext cx="1179997" cy="8555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6249162" y="1988308"/>
            <a:ext cx="958673" cy="261610"/>
          </a:xfrm>
          <a:prstGeom prst="rect">
            <a:avLst/>
          </a:prstGeom>
          <a:noFill/>
        </p:spPr>
        <p:txBody>
          <a:bodyPr wrap="square" rtlCol="0">
            <a:spAutoFit/>
          </a:bodyPr>
          <a:lstStyle/>
          <a:p>
            <a:r>
              <a:rPr lang="zh-TW" altLang="en-US" sz="1100" dirty="0" smtClean="0">
                <a:latin typeface="+mj-ea"/>
                <a:ea typeface="+mj-ea"/>
              </a:rPr>
              <a:t>開啟新遊戲</a:t>
            </a:r>
            <a:endParaRPr lang="zh-TW" altLang="en-US" sz="1100" dirty="0">
              <a:latin typeface="+mj-ea"/>
              <a:ea typeface="+mj-ea"/>
            </a:endParaRPr>
          </a:p>
        </p:txBody>
      </p:sp>
      <p:sp>
        <p:nvSpPr>
          <p:cNvPr id="96" name="圓角矩形 95"/>
          <p:cNvSpPr/>
          <p:nvPr/>
        </p:nvSpPr>
        <p:spPr>
          <a:xfrm>
            <a:off x="4664006" y="1077447"/>
            <a:ext cx="1248296" cy="5921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latin typeface="+mj-ea"/>
                <a:ea typeface="+mj-ea"/>
              </a:rPr>
              <a:t>載入遊戲</a:t>
            </a:r>
            <a:endParaRPr lang="zh-TW" altLang="en-US" dirty="0">
              <a:latin typeface="+mj-ea"/>
              <a:ea typeface="+mj-ea"/>
            </a:endParaRPr>
          </a:p>
        </p:txBody>
      </p:sp>
      <p:cxnSp>
        <p:nvCxnSpPr>
          <p:cNvPr id="16" name="肘形接點 15"/>
          <p:cNvCxnSpPr>
            <a:stCxn id="96" idx="2"/>
          </p:cNvCxnSpPr>
          <p:nvPr/>
        </p:nvCxnSpPr>
        <p:spPr>
          <a:xfrm rot="16200000" flipH="1">
            <a:off x="5137912" y="1819856"/>
            <a:ext cx="1162631" cy="8621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文字方塊 101"/>
          <p:cNvSpPr txBox="1"/>
          <p:nvPr/>
        </p:nvSpPr>
        <p:spPr>
          <a:xfrm>
            <a:off x="5270221" y="2015208"/>
            <a:ext cx="958673" cy="246221"/>
          </a:xfrm>
          <a:prstGeom prst="rect">
            <a:avLst/>
          </a:prstGeom>
          <a:noFill/>
        </p:spPr>
        <p:txBody>
          <a:bodyPr wrap="square" rtlCol="0">
            <a:spAutoFit/>
          </a:bodyPr>
          <a:lstStyle/>
          <a:p>
            <a:r>
              <a:rPr lang="zh-TW" altLang="en-US" sz="1000" dirty="0" smtClean="0">
                <a:latin typeface="+mj-ea"/>
                <a:ea typeface="+mj-ea"/>
              </a:rPr>
              <a:t>載入之前</a:t>
            </a:r>
            <a:r>
              <a:rPr lang="zh-TW" altLang="en-US" sz="1000" dirty="0">
                <a:latin typeface="+mj-ea"/>
                <a:ea typeface="+mj-ea"/>
              </a:rPr>
              <a:t>紀錄</a:t>
            </a:r>
          </a:p>
        </p:txBody>
      </p:sp>
      <p:cxnSp>
        <p:nvCxnSpPr>
          <p:cNvPr id="59" name="直線單箭頭接點 58"/>
          <p:cNvCxnSpPr/>
          <p:nvPr/>
        </p:nvCxnSpPr>
        <p:spPr>
          <a:xfrm>
            <a:off x="1851730" y="2893435"/>
            <a:ext cx="11598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31" idx="1"/>
            <a:endCxn id="191" idx="3"/>
          </p:cNvCxnSpPr>
          <p:nvPr/>
        </p:nvCxnSpPr>
        <p:spPr>
          <a:xfrm flipH="1" flipV="1">
            <a:off x="1849037" y="2750823"/>
            <a:ext cx="1162581" cy="3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文字方塊 66"/>
          <p:cNvSpPr txBox="1"/>
          <p:nvPr/>
        </p:nvSpPr>
        <p:spPr>
          <a:xfrm>
            <a:off x="2045328" y="2513333"/>
            <a:ext cx="904053" cy="276999"/>
          </a:xfrm>
          <a:prstGeom prst="rect">
            <a:avLst/>
          </a:prstGeom>
          <a:noFill/>
        </p:spPr>
        <p:txBody>
          <a:bodyPr wrap="square" rtlCol="0">
            <a:spAutoFit/>
          </a:bodyPr>
          <a:lstStyle/>
          <a:p>
            <a:r>
              <a:rPr lang="zh-TW" altLang="en-US" sz="1200" dirty="0" smtClean="0">
                <a:latin typeface="+mj-ea"/>
                <a:ea typeface="+mj-ea"/>
              </a:rPr>
              <a:t>點擊賣出</a:t>
            </a:r>
            <a:endParaRPr lang="zh-TW" altLang="en-US" sz="1200" dirty="0">
              <a:latin typeface="+mj-ea"/>
              <a:ea typeface="+mj-ea"/>
            </a:endParaRPr>
          </a:p>
        </p:txBody>
      </p:sp>
      <p:sp>
        <p:nvSpPr>
          <p:cNvPr id="70" name="文字方塊 69"/>
          <p:cNvSpPr txBox="1"/>
          <p:nvPr/>
        </p:nvSpPr>
        <p:spPr>
          <a:xfrm>
            <a:off x="1858223" y="2879686"/>
            <a:ext cx="1610024" cy="246221"/>
          </a:xfrm>
          <a:prstGeom prst="rect">
            <a:avLst/>
          </a:prstGeom>
          <a:noFill/>
        </p:spPr>
        <p:txBody>
          <a:bodyPr wrap="square" rtlCol="0">
            <a:spAutoFit/>
          </a:bodyPr>
          <a:lstStyle/>
          <a:p>
            <a:r>
              <a:rPr lang="zh-TW" altLang="en-US" sz="1000" dirty="0" smtClean="0">
                <a:latin typeface="+mj-ea"/>
                <a:ea typeface="+mj-ea"/>
              </a:rPr>
              <a:t>點擊確定成功賣出</a:t>
            </a:r>
            <a:endParaRPr lang="zh-TW" altLang="en-US" sz="1000" dirty="0">
              <a:latin typeface="+mj-ea"/>
              <a:ea typeface="+mj-ea"/>
            </a:endParaRPr>
          </a:p>
        </p:txBody>
      </p:sp>
      <p:sp>
        <p:nvSpPr>
          <p:cNvPr id="77" name="弧形箭號 (下彎) 76"/>
          <p:cNvSpPr/>
          <p:nvPr/>
        </p:nvSpPr>
        <p:spPr>
          <a:xfrm>
            <a:off x="912940" y="2093064"/>
            <a:ext cx="712177" cy="353703"/>
          </a:xfrm>
          <a:prstGeom prst="curvedDownArrow">
            <a:avLst>
              <a:gd name="adj1" fmla="val 0"/>
              <a:gd name="adj2" fmla="val 1860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latin typeface="+mj-ea"/>
              <a:ea typeface="+mj-ea"/>
            </a:endParaRPr>
          </a:p>
        </p:txBody>
      </p:sp>
      <p:sp>
        <p:nvSpPr>
          <p:cNvPr id="79" name="文字方塊 78"/>
          <p:cNvSpPr txBox="1"/>
          <p:nvPr/>
        </p:nvSpPr>
        <p:spPr>
          <a:xfrm>
            <a:off x="837349" y="1715021"/>
            <a:ext cx="873091" cy="415498"/>
          </a:xfrm>
          <a:prstGeom prst="rect">
            <a:avLst/>
          </a:prstGeom>
          <a:noFill/>
        </p:spPr>
        <p:txBody>
          <a:bodyPr wrap="square" rtlCol="0">
            <a:spAutoFit/>
          </a:bodyPr>
          <a:lstStyle/>
          <a:p>
            <a:r>
              <a:rPr lang="zh-TW" altLang="en-US" sz="1050" dirty="0" smtClean="0">
                <a:latin typeface="+mj-ea"/>
                <a:ea typeface="+mj-ea"/>
              </a:rPr>
              <a:t>點擊否回到賣出畫面</a:t>
            </a:r>
            <a:endParaRPr lang="zh-TW" altLang="en-US" sz="1050" dirty="0">
              <a:latin typeface="+mj-ea"/>
              <a:ea typeface="+mj-ea"/>
            </a:endParaRPr>
          </a:p>
        </p:txBody>
      </p:sp>
      <p:cxnSp>
        <p:nvCxnSpPr>
          <p:cNvPr id="82" name="直線單箭頭接點 81"/>
          <p:cNvCxnSpPr>
            <a:endCxn id="31" idx="0"/>
          </p:cNvCxnSpPr>
          <p:nvPr/>
        </p:nvCxnSpPr>
        <p:spPr>
          <a:xfrm flipH="1">
            <a:off x="3717589" y="1342724"/>
            <a:ext cx="1830" cy="943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H="1" flipV="1">
            <a:off x="3578470" y="1318091"/>
            <a:ext cx="8792" cy="951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弧形向右箭號 92"/>
          <p:cNvSpPr/>
          <p:nvPr/>
        </p:nvSpPr>
        <p:spPr>
          <a:xfrm>
            <a:off x="2532378" y="794356"/>
            <a:ext cx="479239" cy="520970"/>
          </a:xfrm>
          <a:prstGeom prst="curvedRightArrow">
            <a:avLst>
              <a:gd name="adj1" fmla="val 0"/>
              <a:gd name="adj2" fmla="val 165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latin typeface="+mj-ea"/>
              <a:ea typeface="+mj-ea"/>
            </a:endParaRPr>
          </a:p>
        </p:txBody>
      </p:sp>
      <p:sp>
        <p:nvSpPr>
          <p:cNvPr id="94" name="文字方塊 93"/>
          <p:cNvSpPr txBox="1"/>
          <p:nvPr/>
        </p:nvSpPr>
        <p:spPr>
          <a:xfrm>
            <a:off x="2249950" y="586263"/>
            <a:ext cx="366121" cy="1477328"/>
          </a:xfrm>
          <a:prstGeom prst="rect">
            <a:avLst/>
          </a:prstGeom>
          <a:noFill/>
        </p:spPr>
        <p:txBody>
          <a:bodyPr wrap="square" rtlCol="0">
            <a:spAutoFit/>
          </a:bodyPr>
          <a:lstStyle/>
          <a:p>
            <a:r>
              <a:rPr lang="zh-TW" altLang="en-US" sz="1000" dirty="0" smtClean="0">
                <a:latin typeface="+mj-ea"/>
                <a:ea typeface="+mj-ea"/>
              </a:rPr>
              <a:t>點擊否回到購買畫面</a:t>
            </a:r>
            <a:endParaRPr lang="zh-TW" altLang="en-US" sz="1000" dirty="0">
              <a:latin typeface="+mj-ea"/>
              <a:ea typeface="+mj-ea"/>
            </a:endParaRPr>
          </a:p>
        </p:txBody>
      </p:sp>
    </p:spTree>
    <p:extLst>
      <p:ext uri="{BB962C8B-B14F-4D97-AF65-F5344CB8AC3E}">
        <p14:creationId xmlns:p14="http://schemas.microsoft.com/office/powerpoint/2010/main" val="39244605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5400" b="1" dirty="0">
                <a:solidFill>
                  <a:srgbClr val="002060"/>
                </a:solidFill>
                <a:latin typeface="微軟正黑體" panose="020B0604030504040204" pitchFamily="34" charset="-120"/>
                <a:ea typeface="微軟正黑體" panose="020B0604030504040204" pitchFamily="34" charset="-120"/>
              </a:rPr>
              <a:t>使用者介面介紹</a:t>
            </a:r>
          </a:p>
        </p:txBody>
      </p:sp>
      <p:sp>
        <p:nvSpPr>
          <p:cNvPr id="3" name="文字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636352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76586" y="2539218"/>
            <a:ext cx="8804366" cy="3323987"/>
          </a:xfrm>
          <a:prstGeom prst="rect">
            <a:avLst/>
          </a:prstGeom>
        </p:spPr>
        <p:txBody>
          <a:bodyPr wrap="square">
            <a:spAutoFit/>
          </a:bodyPr>
          <a:lstStyle/>
          <a:p>
            <a:r>
              <a:rPr lang="zh-TW" altLang="en-US" sz="3000" b="1" dirty="0" smtClean="0">
                <a:solidFill>
                  <a:srgbClr val="002060"/>
                </a:solidFill>
                <a:latin typeface="微軟正黑體" panose="020B0604030504040204" pitchFamily="34" charset="-120"/>
                <a:ea typeface="微軟正黑體" panose="020B0604030504040204" pitchFamily="34" charset="-120"/>
              </a:rPr>
              <a:t>這是款讓</a:t>
            </a:r>
            <a:r>
              <a:rPr lang="zh-TW" altLang="en-US" sz="3000" b="1" dirty="0">
                <a:solidFill>
                  <a:srgbClr val="002060"/>
                </a:solidFill>
                <a:latin typeface="微軟正黑體" panose="020B0604030504040204" pitchFamily="34" charset="-120"/>
                <a:ea typeface="微軟正黑體" panose="020B0604030504040204" pitchFamily="34" charset="-120"/>
              </a:rPr>
              <a:t>人</a:t>
            </a:r>
            <a:r>
              <a:rPr lang="zh-TW" altLang="en-US" sz="3000" b="1" dirty="0" smtClean="0">
                <a:solidFill>
                  <a:srgbClr val="002060"/>
                </a:solidFill>
                <a:latin typeface="微軟正黑體" panose="020B0604030504040204" pitchFamily="34" charset="-120"/>
                <a:ea typeface="微軟正黑體" panose="020B0604030504040204" pitchFamily="34" charset="-120"/>
              </a:rPr>
              <a:t>體驗鄉村休閒養成遊戲，</a:t>
            </a:r>
            <a:r>
              <a:rPr lang="zh-TW" altLang="en-US" sz="3000" b="1" dirty="0">
                <a:solidFill>
                  <a:srgbClr val="002060"/>
                </a:solidFill>
                <a:latin typeface="微軟正黑體" panose="020B0604030504040204" pitchFamily="34" charset="-120"/>
                <a:ea typeface="微軟正黑體" panose="020B0604030504040204" pitchFamily="34" charset="-120"/>
              </a:rPr>
              <a:t>有農場可以種植農作物，有牧場可以養雞豬牛，還有魚池給你</a:t>
            </a:r>
            <a:r>
              <a:rPr lang="zh-TW" altLang="en-US" sz="3000" b="1" dirty="0" smtClean="0">
                <a:solidFill>
                  <a:srgbClr val="002060"/>
                </a:solidFill>
                <a:latin typeface="微軟正黑體" panose="020B0604030504040204" pitchFamily="34" charset="-120"/>
                <a:ea typeface="微軟正黑體" panose="020B0604030504040204" pitchFamily="34" charset="-120"/>
              </a:rPr>
              <a:t>釣魚，其中</a:t>
            </a:r>
            <a:r>
              <a:rPr lang="zh-TW" altLang="en-US" sz="3000" b="1" dirty="0">
                <a:solidFill>
                  <a:srgbClr val="002060"/>
                </a:solidFill>
                <a:latin typeface="微軟正黑體" panose="020B0604030504040204" pitchFamily="34" charset="-120"/>
                <a:ea typeface="微軟正黑體" panose="020B0604030504040204" pitchFamily="34" charset="-120"/>
              </a:rPr>
              <a:t>還有小遊戲</a:t>
            </a:r>
            <a:r>
              <a:rPr lang="zh-TW" altLang="en-US" sz="3000" b="1" dirty="0" smtClean="0">
                <a:solidFill>
                  <a:srgbClr val="002060"/>
                </a:solidFill>
                <a:latin typeface="微軟正黑體" panose="020B0604030504040204" pitchFamily="34" charset="-120"/>
                <a:ea typeface="微軟正黑體" panose="020B0604030504040204" pitchFamily="34" charset="-120"/>
              </a:rPr>
              <a:t>可以增添刺激與趣味性。</a:t>
            </a:r>
            <a:endParaRPr lang="en-US" altLang="zh-TW" sz="3000" b="1" dirty="0" smtClean="0">
              <a:solidFill>
                <a:srgbClr val="002060"/>
              </a:solidFill>
              <a:latin typeface="微軟正黑體" panose="020B0604030504040204" pitchFamily="34" charset="-120"/>
              <a:ea typeface="微軟正黑體" panose="020B0604030504040204" pitchFamily="34" charset="-120"/>
            </a:endParaRPr>
          </a:p>
          <a:p>
            <a:endParaRPr lang="en-US" altLang="zh-TW" sz="3000" b="1" dirty="0">
              <a:solidFill>
                <a:srgbClr val="002060"/>
              </a:solidFill>
              <a:latin typeface="微軟正黑體" panose="020B0604030504040204" pitchFamily="34" charset="-120"/>
              <a:ea typeface="微軟正黑體" panose="020B0604030504040204" pitchFamily="34" charset="-120"/>
            </a:endParaRPr>
          </a:p>
          <a:p>
            <a:r>
              <a:rPr lang="zh-TW" altLang="en-US" sz="3000" b="1" dirty="0" smtClean="0">
                <a:solidFill>
                  <a:srgbClr val="002060"/>
                </a:solidFill>
                <a:latin typeface="微軟正黑體" panose="020B0604030504040204" pitchFamily="34" charset="-120"/>
                <a:ea typeface="微軟正黑體" panose="020B0604030504040204" pitchFamily="34" charset="-120"/>
              </a:rPr>
              <a:t>遊戲為單機遊戲，擁有存檔功能，各場地的小遊戲也都不同，其中農場的除蟲遊戲設置滑鼠雙鍵功能，考驗玩家的眼力及手部協調能力。</a:t>
            </a:r>
            <a:endParaRPr lang="zh-TW" altLang="en-US" sz="3000" b="1" dirty="0">
              <a:solidFill>
                <a:srgbClr val="002060"/>
              </a:solidFill>
              <a:latin typeface="微軟正黑體" panose="020B0604030504040204" pitchFamily="34" charset="-120"/>
              <a:ea typeface="微軟正黑體" panose="020B0604030504040204" pitchFamily="34" charset="-120"/>
            </a:endParaRPr>
          </a:p>
        </p:txBody>
      </p:sp>
      <p:sp>
        <p:nvSpPr>
          <p:cNvPr id="5" name="標題 1"/>
          <p:cNvSpPr txBox="1">
            <a:spLocks/>
          </p:cNvSpPr>
          <p:nvPr/>
        </p:nvSpPr>
        <p:spPr>
          <a:xfrm>
            <a:off x="1406769" y="1299253"/>
            <a:ext cx="9144000" cy="627018"/>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z="4600" b="1" dirty="0" smtClean="0">
                <a:solidFill>
                  <a:srgbClr val="002060"/>
                </a:solidFill>
                <a:latin typeface="微軟正黑體" panose="020B0604030504040204" pitchFamily="34" charset="-120"/>
                <a:ea typeface="微軟正黑體" panose="020B0604030504040204" pitchFamily="34" charset="-120"/>
              </a:rPr>
              <a:t>系統概述與特色</a:t>
            </a:r>
            <a:endParaRPr lang="zh-TW" altLang="en-US" sz="4600" b="1" dirty="0">
              <a:solidFill>
                <a:srgbClr val="00206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51510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24645" y="893020"/>
            <a:ext cx="2236510" cy="707886"/>
          </a:xfrm>
          <a:prstGeom prst="rect">
            <a:avLst/>
          </a:prstGeom>
        </p:spPr>
        <p:txBody>
          <a:bodyPr wrap="none">
            <a:spAutoFit/>
          </a:bodyPr>
          <a:lstStyle/>
          <a:p>
            <a:r>
              <a:rPr lang="zh-TW" altLang="en-US" sz="4000" b="1" dirty="0" smtClean="0">
                <a:solidFill>
                  <a:srgbClr val="002060"/>
                </a:solidFill>
                <a:latin typeface="微軟正黑體" panose="020B0604030504040204" pitchFamily="34" charset="-120"/>
                <a:ea typeface="微軟正黑體" panose="020B0604030504040204" pitchFamily="34" charset="-120"/>
              </a:rPr>
              <a:t>初始畫面</a:t>
            </a:r>
            <a:endParaRPr lang="zh-TW" altLang="en-US" sz="4000" dirty="0"/>
          </a:p>
        </p:txBody>
      </p:sp>
      <p:pic>
        <p:nvPicPr>
          <p:cNvPr id="3" name="圖片 2"/>
          <p:cNvPicPr>
            <a:picLocks noChangeAspect="1"/>
          </p:cNvPicPr>
          <p:nvPr/>
        </p:nvPicPr>
        <p:blipFill rotWithShape="1">
          <a:blip r:embed="rId2"/>
          <a:srcRect l="6462" t="5625" r="6394" b="7589"/>
          <a:stretch/>
        </p:blipFill>
        <p:spPr>
          <a:xfrm>
            <a:off x="4012984" y="2024743"/>
            <a:ext cx="6345862" cy="3553098"/>
          </a:xfrm>
          <a:prstGeom prst="rect">
            <a:avLst/>
          </a:prstGeom>
        </p:spPr>
      </p:pic>
      <p:sp>
        <p:nvSpPr>
          <p:cNvPr id="4" name="橢圓 3"/>
          <p:cNvSpPr/>
          <p:nvPr/>
        </p:nvSpPr>
        <p:spPr>
          <a:xfrm>
            <a:off x="4490697" y="2247301"/>
            <a:ext cx="2088232" cy="64095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5" name="直線單箭頭接點 4"/>
          <p:cNvCxnSpPr>
            <a:stCxn id="4" idx="2"/>
            <a:endCxn id="6" idx="2"/>
          </p:cNvCxnSpPr>
          <p:nvPr/>
        </p:nvCxnSpPr>
        <p:spPr>
          <a:xfrm flipH="1" flipV="1">
            <a:off x="2825482" y="2285129"/>
            <a:ext cx="1665215" cy="2826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1026712" y="1823464"/>
            <a:ext cx="3597540" cy="461665"/>
          </a:xfrm>
          <a:prstGeom prst="rect">
            <a:avLst/>
          </a:prstGeom>
          <a:noFill/>
        </p:spPr>
        <p:txBody>
          <a:bodyPr wrap="square" rtlCol="0">
            <a:spAutoFit/>
          </a:bodyPr>
          <a:lstStyle/>
          <a:p>
            <a:r>
              <a:rPr lang="zh-TW" altLang="en-US" sz="2400" b="1" dirty="0" smtClean="0">
                <a:solidFill>
                  <a:srgbClr val="FF0000"/>
                </a:solidFill>
                <a:latin typeface="微軟正黑體" pitchFamily="34" charset="-120"/>
                <a:ea typeface="微軟正黑體" pitchFamily="34" charset="-120"/>
              </a:rPr>
              <a:t>建立新遊戲，並設定檔名</a:t>
            </a:r>
            <a:endParaRPr lang="zh-TW" altLang="en-US" sz="2400" b="1" dirty="0">
              <a:solidFill>
                <a:srgbClr val="FF0000"/>
              </a:solidFill>
              <a:latin typeface="微軟正黑體" pitchFamily="34" charset="-120"/>
              <a:ea typeface="微軟正黑體" pitchFamily="34" charset="-120"/>
            </a:endParaRPr>
          </a:p>
        </p:txBody>
      </p:sp>
      <p:sp>
        <p:nvSpPr>
          <p:cNvPr id="20" name="橢圓 19"/>
          <p:cNvSpPr/>
          <p:nvPr/>
        </p:nvSpPr>
        <p:spPr>
          <a:xfrm>
            <a:off x="4490697" y="3219939"/>
            <a:ext cx="2088232" cy="640951"/>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70C0"/>
              </a:solidFill>
            </a:endParaRPr>
          </a:p>
        </p:txBody>
      </p:sp>
      <p:cxnSp>
        <p:nvCxnSpPr>
          <p:cNvPr id="21" name="直線單箭頭接點 20"/>
          <p:cNvCxnSpPr>
            <a:stCxn id="20" idx="2"/>
            <a:endCxn id="22" idx="2"/>
          </p:cNvCxnSpPr>
          <p:nvPr/>
        </p:nvCxnSpPr>
        <p:spPr>
          <a:xfrm flipH="1" flipV="1">
            <a:off x="2825482" y="3257767"/>
            <a:ext cx="1665215" cy="282648"/>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2" name="文字方塊 21"/>
          <p:cNvSpPr txBox="1"/>
          <p:nvPr/>
        </p:nvSpPr>
        <p:spPr>
          <a:xfrm>
            <a:off x="1026712" y="2796102"/>
            <a:ext cx="3597540" cy="461665"/>
          </a:xfrm>
          <a:prstGeom prst="rect">
            <a:avLst/>
          </a:prstGeom>
          <a:noFill/>
          <a:ln>
            <a:noFill/>
          </a:ln>
        </p:spPr>
        <p:txBody>
          <a:bodyPr wrap="square" rtlCol="0">
            <a:spAutoFit/>
          </a:bodyPr>
          <a:lstStyle/>
          <a:p>
            <a:r>
              <a:rPr lang="zh-TW" altLang="en-US" sz="2400" b="1" dirty="0" smtClean="0">
                <a:solidFill>
                  <a:srgbClr val="0070C0"/>
                </a:solidFill>
                <a:latin typeface="微軟正黑體" pitchFamily="34" charset="-120"/>
                <a:ea typeface="微軟正黑體" pitchFamily="34" charset="-120"/>
              </a:rPr>
              <a:t>載</a:t>
            </a:r>
            <a:r>
              <a:rPr lang="zh-TW" altLang="en-US" sz="2400" b="1" dirty="0">
                <a:solidFill>
                  <a:srgbClr val="0070C0"/>
                </a:solidFill>
                <a:latin typeface="微軟正黑體" pitchFamily="34" charset="-120"/>
                <a:ea typeface="微軟正黑體" pitchFamily="34" charset="-120"/>
              </a:rPr>
              <a:t>入</a:t>
            </a:r>
            <a:r>
              <a:rPr lang="zh-TW" altLang="en-US" sz="2400" b="1" dirty="0" smtClean="0">
                <a:solidFill>
                  <a:srgbClr val="0070C0"/>
                </a:solidFill>
                <a:latin typeface="微軟正黑體" pitchFamily="34" charset="-120"/>
                <a:ea typeface="微軟正黑體" pitchFamily="34" charset="-120"/>
              </a:rPr>
              <a:t>遊戲，並輸入檔名</a:t>
            </a:r>
            <a:endParaRPr lang="zh-TW" altLang="en-US" sz="2400" b="1" dirty="0">
              <a:solidFill>
                <a:srgbClr val="0070C0"/>
              </a:solidFill>
              <a:latin typeface="微軟正黑體" pitchFamily="34" charset="-120"/>
              <a:ea typeface="微軟正黑體" pitchFamily="34" charset="-120"/>
            </a:endParaRPr>
          </a:p>
        </p:txBody>
      </p:sp>
    </p:spTree>
    <p:extLst>
      <p:ext uri="{BB962C8B-B14F-4D97-AF65-F5344CB8AC3E}">
        <p14:creationId xmlns:p14="http://schemas.microsoft.com/office/powerpoint/2010/main" val="38408766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圖片 22"/>
          <p:cNvPicPr>
            <a:picLocks noChangeAspect="1"/>
          </p:cNvPicPr>
          <p:nvPr/>
        </p:nvPicPr>
        <p:blipFill rotWithShape="1">
          <a:blip r:embed="rId2"/>
          <a:srcRect l="6145" t="4963" r="6214" b="7721"/>
          <a:stretch/>
        </p:blipFill>
        <p:spPr>
          <a:xfrm>
            <a:off x="2680473" y="2101402"/>
            <a:ext cx="6930338" cy="3881970"/>
          </a:xfrm>
          <a:prstGeom prst="rect">
            <a:avLst/>
          </a:prstGeom>
        </p:spPr>
      </p:pic>
      <p:sp>
        <p:nvSpPr>
          <p:cNvPr id="2" name="標題 1"/>
          <p:cNvSpPr>
            <a:spLocks noGrp="1"/>
          </p:cNvSpPr>
          <p:nvPr>
            <p:ph type="title" idx="4294967295"/>
          </p:nvPr>
        </p:nvSpPr>
        <p:spPr>
          <a:xfrm>
            <a:off x="-2083958" y="514023"/>
            <a:ext cx="8229600" cy="1143000"/>
          </a:xfrm>
        </p:spPr>
        <p:txBody>
          <a:bodyPr>
            <a:normAutofit/>
          </a:bodyPr>
          <a:lstStyle/>
          <a:p>
            <a:r>
              <a:rPr lang="zh-TW" altLang="en-US" sz="4000" b="1" dirty="0">
                <a:solidFill>
                  <a:srgbClr val="002060"/>
                </a:solidFill>
                <a:latin typeface="微軟正黑體" pitchFamily="34" charset="-120"/>
                <a:ea typeface="微軟正黑體" pitchFamily="34" charset="-120"/>
              </a:rPr>
              <a:t>主畫面</a:t>
            </a:r>
          </a:p>
        </p:txBody>
      </p:sp>
      <p:sp>
        <p:nvSpPr>
          <p:cNvPr id="4" name="橢圓 3"/>
          <p:cNvSpPr/>
          <p:nvPr/>
        </p:nvSpPr>
        <p:spPr>
          <a:xfrm>
            <a:off x="2680474" y="1964216"/>
            <a:ext cx="2095090" cy="16756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5" name="橢圓 4"/>
          <p:cNvSpPr/>
          <p:nvPr/>
        </p:nvSpPr>
        <p:spPr>
          <a:xfrm>
            <a:off x="5245542" y="2119716"/>
            <a:ext cx="1800200" cy="152016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p:cNvSpPr/>
          <p:nvPr/>
        </p:nvSpPr>
        <p:spPr>
          <a:xfrm>
            <a:off x="7483744" y="2237600"/>
            <a:ext cx="1872208" cy="140227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7" name="橢圓 6"/>
          <p:cNvSpPr/>
          <p:nvPr/>
        </p:nvSpPr>
        <p:spPr>
          <a:xfrm>
            <a:off x="3229318" y="3991924"/>
            <a:ext cx="2232248" cy="196685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8" name="橢圓 7"/>
          <p:cNvSpPr/>
          <p:nvPr/>
        </p:nvSpPr>
        <p:spPr>
          <a:xfrm>
            <a:off x="6739035" y="4269643"/>
            <a:ext cx="2251817" cy="1750834"/>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9" name="直線單箭頭接點 8"/>
          <p:cNvCxnSpPr>
            <a:stCxn id="4" idx="0"/>
            <a:endCxn id="10" idx="2"/>
          </p:cNvCxnSpPr>
          <p:nvPr/>
        </p:nvCxnSpPr>
        <p:spPr>
          <a:xfrm flipV="1">
            <a:off x="3728019" y="1626427"/>
            <a:ext cx="833447" cy="33778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3229318" y="1164762"/>
            <a:ext cx="2664296" cy="461665"/>
          </a:xfrm>
          <a:prstGeom prst="rect">
            <a:avLst/>
          </a:prstGeom>
          <a:noFill/>
          <a:ln w="38100">
            <a:noFill/>
          </a:ln>
        </p:spPr>
        <p:txBody>
          <a:bodyPr wrap="square" rtlCol="0">
            <a:spAutoFit/>
          </a:bodyPr>
          <a:lstStyle/>
          <a:p>
            <a:r>
              <a:rPr lang="zh-TW" altLang="en-US" sz="2400" b="1" dirty="0">
                <a:solidFill>
                  <a:srgbClr val="FF0000"/>
                </a:solidFill>
                <a:latin typeface="微軟正黑體" pitchFamily="34" charset="-120"/>
                <a:ea typeface="微軟正黑體" pitchFamily="34" charset="-120"/>
              </a:rPr>
              <a:t>點擊進入</a:t>
            </a:r>
            <a:r>
              <a:rPr lang="zh-TW" altLang="en-US" sz="2400" b="1" dirty="0">
                <a:solidFill>
                  <a:srgbClr val="FF0000"/>
                </a:solidFill>
                <a:latin typeface="新細明體"/>
              </a:rPr>
              <a:t>「</a:t>
            </a:r>
            <a:r>
              <a:rPr lang="zh-TW" altLang="en-US" sz="2400" b="1" dirty="0">
                <a:solidFill>
                  <a:srgbClr val="FF0000"/>
                </a:solidFill>
                <a:latin typeface="微軟正黑體" pitchFamily="34" charset="-120"/>
                <a:ea typeface="微軟正黑體" pitchFamily="34" charset="-120"/>
              </a:rPr>
              <a:t>牧場</a:t>
            </a:r>
            <a:r>
              <a:rPr lang="en-US" altLang="zh-TW" sz="2400" b="1" dirty="0">
                <a:solidFill>
                  <a:srgbClr val="FF0000"/>
                </a:solidFill>
                <a:latin typeface="微軟正黑體" pitchFamily="34" charset="-120"/>
                <a:ea typeface="微軟正黑體" pitchFamily="34" charset="-120"/>
              </a:rPr>
              <a:t>」</a:t>
            </a:r>
            <a:endParaRPr lang="zh-TW" altLang="en-US" sz="2400" b="1" dirty="0">
              <a:solidFill>
                <a:srgbClr val="FF0000"/>
              </a:solidFill>
              <a:latin typeface="微軟正黑體" pitchFamily="34" charset="-120"/>
              <a:ea typeface="微軟正黑體" pitchFamily="34" charset="-120"/>
            </a:endParaRPr>
          </a:p>
        </p:txBody>
      </p:sp>
      <p:sp>
        <p:nvSpPr>
          <p:cNvPr id="11" name="文字方塊 10"/>
          <p:cNvSpPr txBox="1"/>
          <p:nvPr/>
        </p:nvSpPr>
        <p:spPr>
          <a:xfrm>
            <a:off x="6182942" y="1240804"/>
            <a:ext cx="2664296" cy="461665"/>
          </a:xfrm>
          <a:prstGeom prst="rect">
            <a:avLst/>
          </a:prstGeom>
          <a:noFill/>
          <a:ln w="38100">
            <a:noFill/>
          </a:ln>
        </p:spPr>
        <p:txBody>
          <a:bodyPr wrap="square" rtlCol="0">
            <a:spAutoFit/>
          </a:bodyPr>
          <a:lstStyle/>
          <a:p>
            <a:r>
              <a:rPr lang="zh-TW" altLang="en-US" sz="2400" b="1" dirty="0">
                <a:solidFill>
                  <a:srgbClr val="FFC000"/>
                </a:solidFill>
                <a:latin typeface="微軟正黑體" pitchFamily="34" charset="-120"/>
                <a:ea typeface="微軟正黑體" pitchFamily="34" charset="-120"/>
              </a:rPr>
              <a:t>點擊查看「倉庫</a:t>
            </a:r>
            <a:r>
              <a:rPr lang="en-US" altLang="zh-TW" sz="2400" b="1" dirty="0">
                <a:solidFill>
                  <a:srgbClr val="FFC000"/>
                </a:solidFill>
                <a:latin typeface="微軟正黑體" pitchFamily="34" charset="-120"/>
                <a:ea typeface="微軟正黑體" pitchFamily="34" charset="-120"/>
              </a:rPr>
              <a:t>」</a:t>
            </a:r>
            <a:endParaRPr lang="zh-TW" altLang="en-US" sz="2400" b="1" dirty="0">
              <a:solidFill>
                <a:srgbClr val="FFC000"/>
              </a:solidFill>
              <a:latin typeface="微軟正黑體" pitchFamily="34" charset="-120"/>
              <a:ea typeface="微軟正黑體" pitchFamily="34" charset="-120"/>
            </a:endParaRPr>
          </a:p>
        </p:txBody>
      </p:sp>
      <p:sp>
        <p:nvSpPr>
          <p:cNvPr id="12" name="文字方塊 11"/>
          <p:cNvSpPr txBox="1"/>
          <p:nvPr/>
        </p:nvSpPr>
        <p:spPr>
          <a:xfrm>
            <a:off x="8847238" y="1709388"/>
            <a:ext cx="2664296" cy="461665"/>
          </a:xfrm>
          <a:prstGeom prst="rect">
            <a:avLst/>
          </a:prstGeom>
          <a:noFill/>
          <a:ln w="38100">
            <a:noFill/>
          </a:ln>
        </p:spPr>
        <p:txBody>
          <a:bodyPr wrap="square" rtlCol="0">
            <a:spAutoFit/>
          </a:bodyPr>
          <a:lstStyle/>
          <a:p>
            <a:r>
              <a:rPr lang="zh-TW" altLang="en-US" sz="2400" b="1" dirty="0">
                <a:solidFill>
                  <a:srgbClr val="00B0F0"/>
                </a:solidFill>
                <a:latin typeface="微軟正黑體" pitchFamily="34" charset="-120"/>
                <a:ea typeface="微軟正黑體" pitchFamily="34" charset="-120"/>
              </a:rPr>
              <a:t>點擊查看「商店</a:t>
            </a:r>
            <a:r>
              <a:rPr lang="en-US" altLang="zh-TW" sz="2400" b="1" dirty="0">
                <a:solidFill>
                  <a:srgbClr val="00B0F0"/>
                </a:solidFill>
                <a:latin typeface="微軟正黑體" pitchFamily="34" charset="-120"/>
                <a:ea typeface="微軟正黑體" pitchFamily="34" charset="-120"/>
              </a:rPr>
              <a:t>」</a:t>
            </a:r>
            <a:endParaRPr lang="zh-TW" altLang="en-US" sz="2400" b="1" dirty="0">
              <a:solidFill>
                <a:srgbClr val="00B0F0"/>
              </a:solidFill>
              <a:latin typeface="微軟正黑體" pitchFamily="34" charset="-120"/>
              <a:ea typeface="微軟正黑體" pitchFamily="34" charset="-120"/>
            </a:endParaRPr>
          </a:p>
        </p:txBody>
      </p:sp>
      <p:sp>
        <p:nvSpPr>
          <p:cNvPr id="13" name="文字方塊 12"/>
          <p:cNvSpPr txBox="1"/>
          <p:nvPr/>
        </p:nvSpPr>
        <p:spPr>
          <a:xfrm>
            <a:off x="1082129" y="5289561"/>
            <a:ext cx="1598343" cy="830997"/>
          </a:xfrm>
          <a:prstGeom prst="rect">
            <a:avLst/>
          </a:prstGeom>
          <a:noFill/>
          <a:ln w="38100">
            <a:noFill/>
          </a:ln>
        </p:spPr>
        <p:txBody>
          <a:bodyPr wrap="square" rtlCol="0">
            <a:spAutoFit/>
          </a:bodyPr>
          <a:lstStyle/>
          <a:p>
            <a:r>
              <a:rPr lang="zh-TW" altLang="en-US" sz="2400" b="1" dirty="0">
                <a:solidFill>
                  <a:srgbClr val="00B050"/>
                </a:solidFill>
                <a:latin typeface="微軟正黑體" pitchFamily="34" charset="-120"/>
                <a:ea typeface="微軟正黑體" pitchFamily="34" charset="-120"/>
              </a:rPr>
              <a:t>點擊進入</a:t>
            </a:r>
            <a:r>
              <a:rPr lang="zh-TW" altLang="en-US" sz="2400" b="1" dirty="0">
                <a:solidFill>
                  <a:srgbClr val="00B050"/>
                </a:solidFill>
                <a:latin typeface="新細明體"/>
              </a:rPr>
              <a:t>「</a:t>
            </a:r>
            <a:r>
              <a:rPr lang="zh-TW" altLang="en-US" sz="2400" b="1" dirty="0">
                <a:solidFill>
                  <a:srgbClr val="00B050"/>
                </a:solidFill>
                <a:latin typeface="微軟正黑體" pitchFamily="34" charset="-120"/>
                <a:ea typeface="微軟正黑體" pitchFamily="34" charset="-120"/>
              </a:rPr>
              <a:t>農場</a:t>
            </a:r>
            <a:r>
              <a:rPr lang="en-US" altLang="zh-TW" sz="2400" b="1" dirty="0">
                <a:solidFill>
                  <a:srgbClr val="00B050"/>
                </a:solidFill>
                <a:latin typeface="微軟正黑體" pitchFamily="34" charset="-120"/>
                <a:ea typeface="微軟正黑體" pitchFamily="34" charset="-120"/>
              </a:rPr>
              <a:t>」</a:t>
            </a:r>
            <a:endParaRPr lang="zh-TW" altLang="en-US" sz="2400" b="1" dirty="0">
              <a:solidFill>
                <a:srgbClr val="00B050"/>
              </a:solidFill>
              <a:latin typeface="微軟正黑體" pitchFamily="34" charset="-120"/>
              <a:ea typeface="微軟正黑體" pitchFamily="34" charset="-120"/>
            </a:endParaRPr>
          </a:p>
        </p:txBody>
      </p:sp>
      <p:sp>
        <p:nvSpPr>
          <p:cNvPr id="14" name="文字方塊 13"/>
          <p:cNvSpPr txBox="1"/>
          <p:nvPr/>
        </p:nvSpPr>
        <p:spPr>
          <a:xfrm>
            <a:off x="9116748" y="5232102"/>
            <a:ext cx="2664296" cy="461665"/>
          </a:xfrm>
          <a:prstGeom prst="rect">
            <a:avLst/>
          </a:prstGeom>
          <a:noFill/>
          <a:ln>
            <a:noFill/>
          </a:ln>
        </p:spPr>
        <p:txBody>
          <a:bodyPr wrap="square" rtlCol="0">
            <a:spAutoFit/>
          </a:bodyPr>
          <a:lstStyle/>
          <a:p>
            <a:r>
              <a:rPr lang="zh-TW" altLang="en-US" sz="2400" b="1" dirty="0">
                <a:solidFill>
                  <a:srgbClr val="7030A0"/>
                </a:solidFill>
                <a:latin typeface="微軟正黑體" pitchFamily="34" charset="-120"/>
                <a:ea typeface="微軟正黑體" pitchFamily="34" charset="-120"/>
              </a:rPr>
              <a:t>點擊進入「魚池</a:t>
            </a:r>
            <a:r>
              <a:rPr lang="en-US" altLang="zh-TW" sz="2400" b="1" dirty="0">
                <a:solidFill>
                  <a:srgbClr val="7030A0"/>
                </a:solidFill>
                <a:latin typeface="微軟正黑體" pitchFamily="34" charset="-120"/>
                <a:ea typeface="微軟正黑體" pitchFamily="34" charset="-120"/>
              </a:rPr>
              <a:t>」</a:t>
            </a:r>
            <a:endParaRPr lang="zh-TW" altLang="en-US" sz="2400" b="1" dirty="0">
              <a:solidFill>
                <a:srgbClr val="7030A0"/>
              </a:solidFill>
              <a:latin typeface="微軟正黑體" pitchFamily="34" charset="-120"/>
              <a:ea typeface="微軟正黑體" pitchFamily="34" charset="-120"/>
            </a:endParaRPr>
          </a:p>
        </p:txBody>
      </p:sp>
      <p:cxnSp>
        <p:nvCxnSpPr>
          <p:cNvPr id="15" name="直線單箭頭接點 14"/>
          <p:cNvCxnSpPr>
            <a:stCxn id="7" idx="2"/>
            <a:endCxn id="13" idx="0"/>
          </p:cNvCxnSpPr>
          <p:nvPr/>
        </p:nvCxnSpPr>
        <p:spPr>
          <a:xfrm flipH="1">
            <a:off x="1881301" y="4975353"/>
            <a:ext cx="1348017" cy="31420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stCxn id="5" idx="0"/>
            <a:endCxn id="11" idx="2"/>
          </p:cNvCxnSpPr>
          <p:nvPr/>
        </p:nvCxnSpPr>
        <p:spPr>
          <a:xfrm flipV="1">
            <a:off x="6145642" y="1702469"/>
            <a:ext cx="1369448" cy="41724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8" idx="4"/>
            <a:endCxn id="14" idx="2"/>
          </p:cNvCxnSpPr>
          <p:nvPr/>
        </p:nvCxnSpPr>
        <p:spPr>
          <a:xfrm flipV="1">
            <a:off x="7864944" y="5693767"/>
            <a:ext cx="2583952" cy="32671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stCxn id="6" idx="6"/>
            <a:endCxn id="12" idx="2"/>
          </p:cNvCxnSpPr>
          <p:nvPr/>
        </p:nvCxnSpPr>
        <p:spPr>
          <a:xfrm flipV="1">
            <a:off x="9355952" y="2171053"/>
            <a:ext cx="823434" cy="767686"/>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5871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2"/>
          <a:srcRect l="6352" t="5515" r="6627" b="7353"/>
          <a:stretch/>
        </p:blipFill>
        <p:spPr>
          <a:xfrm>
            <a:off x="1237129" y="2050017"/>
            <a:ext cx="6683188" cy="3762270"/>
          </a:xfrm>
          <a:prstGeom prst="rect">
            <a:avLst/>
          </a:prstGeom>
        </p:spPr>
      </p:pic>
      <p:sp>
        <p:nvSpPr>
          <p:cNvPr id="2" name="標題 1"/>
          <p:cNvSpPr>
            <a:spLocks noGrp="1"/>
          </p:cNvSpPr>
          <p:nvPr>
            <p:ph type="title" idx="4294967295"/>
          </p:nvPr>
        </p:nvSpPr>
        <p:spPr>
          <a:xfrm>
            <a:off x="-2447365" y="506907"/>
            <a:ext cx="8229600" cy="1143000"/>
          </a:xfrm>
        </p:spPr>
        <p:txBody>
          <a:bodyPr>
            <a:normAutofit/>
          </a:bodyPr>
          <a:lstStyle/>
          <a:p>
            <a:r>
              <a:rPr lang="zh-TW" altLang="en-US" sz="4000" b="1" dirty="0">
                <a:solidFill>
                  <a:srgbClr val="002060"/>
                </a:solidFill>
                <a:latin typeface="微軟正黑體" pitchFamily="34" charset="-120"/>
                <a:ea typeface="微軟正黑體" pitchFamily="34" charset="-120"/>
              </a:rPr>
              <a:t>牧場</a:t>
            </a:r>
          </a:p>
        </p:txBody>
      </p:sp>
      <p:sp>
        <p:nvSpPr>
          <p:cNvPr id="6" name="橢圓 5"/>
          <p:cNvSpPr/>
          <p:nvPr/>
        </p:nvSpPr>
        <p:spPr>
          <a:xfrm>
            <a:off x="6960096" y="2838431"/>
            <a:ext cx="720080" cy="694352"/>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6">
                  <a:lumMod val="75000"/>
                </a:schemeClr>
              </a:solidFill>
            </a:endParaRPr>
          </a:p>
        </p:txBody>
      </p:sp>
      <p:sp>
        <p:nvSpPr>
          <p:cNvPr id="7" name="橢圓 6"/>
          <p:cNvSpPr/>
          <p:nvPr/>
        </p:nvSpPr>
        <p:spPr>
          <a:xfrm>
            <a:off x="6960096" y="3534812"/>
            <a:ext cx="720080" cy="61426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7034082" y="4225348"/>
            <a:ext cx="572109" cy="576064"/>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2890156" y="2011845"/>
            <a:ext cx="3256384" cy="78056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7064204" y="5106791"/>
            <a:ext cx="636257" cy="554997"/>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p:cNvSpPr txBox="1"/>
          <p:nvPr/>
        </p:nvSpPr>
        <p:spPr>
          <a:xfrm>
            <a:off x="8103873" y="2702285"/>
            <a:ext cx="2987824" cy="707886"/>
          </a:xfrm>
          <a:prstGeom prst="rect">
            <a:avLst/>
          </a:prstGeom>
          <a:noFill/>
        </p:spPr>
        <p:txBody>
          <a:bodyPr wrap="square" rtlCol="0">
            <a:spAutoFit/>
          </a:bodyPr>
          <a:lstStyle/>
          <a:p>
            <a:r>
              <a:rPr lang="zh-TW" altLang="en-US" sz="2000" b="1" dirty="0">
                <a:solidFill>
                  <a:schemeClr val="accent6">
                    <a:lumMod val="75000"/>
                  </a:schemeClr>
                </a:solidFill>
                <a:latin typeface="微軟正黑體" pitchFamily="34" charset="-120"/>
                <a:ea typeface="微軟正黑體" pitchFamily="34" charset="-120"/>
              </a:rPr>
              <a:t>點選此圖示增加牧場動物</a:t>
            </a:r>
            <a:r>
              <a:rPr lang="en-US" altLang="zh-TW" sz="2000" b="1" dirty="0">
                <a:solidFill>
                  <a:schemeClr val="accent6">
                    <a:lumMod val="75000"/>
                  </a:schemeClr>
                </a:solidFill>
                <a:latin typeface="微軟正黑體" pitchFamily="34" charset="-120"/>
                <a:ea typeface="微軟正黑體" pitchFamily="34" charset="-120"/>
              </a:rPr>
              <a:t>(</a:t>
            </a:r>
            <a:r>
              <a:rPr lang="zh-TW" altLang="en-US" sz="2000" b="1" dirty="0">
                <a:solidFill>
                  <a:schemeClr val="accent6">
                    <a:lumMod val="75000"/>
                  </a:schemeClr>
                </a:solidFill>
                <a:latin typeface="微軟正黑體" pitchFamily="34" charset="-120"/>
                <a:ea typeface="微軟正黑體" pitchFamily="34" charset="-120"/>
              </a:rPr>
              <a:t>上限為</a:t>
            </a:r>
            <a:r>
              <a:rPr lang="en-US" altLang="zh-TW" sz="2000" b="1" dirty="0">
                <a:solidFill>
                  <a:schemeClr val="accent6">
                    <a:lumMod val="75000"/>
                  </a:schemeClr>
                </a:solidFill>
                <a:latin typeface="微軟正黑體" pitchFamily="34" charset="-120"/>
                <a:ea typeface="微軟正黑體" pitchFamily="34" charset="-120"/>
              </a:rPr>
              <a:t>10</a:t>
            </a:r>
            <a:r>
              <a:rPr lang="zh-TW" altLang="en-US" sz="2000" b="1" dirty="0">
                <a:solidFill>
                  <a:schemeClr val="accent6">
                    <a:lumMod val="75000"/>
                  </a:schemeClr>
                </a:solidFill>
                <a:latin typeface="微軟正黑體" pitchFamily="34" charset="-120"/>
                <a:ea typeface="微軟正黑體" pitchFamily="34" charset="-120"/>
              </a:rPr>
              <a:t>隻</a:t>
            </a:r>
            <a:r>
              <a:rPr lang="en-US" altLang="zh-TW" sz="2000" b="1" dirty="0" smtClean="0">
                <a:solidFill>
                  <a:schemeClr val="accent6">
                    <a:lumMod val="75000"/>
                  </a:schemeClr>
                </a:solidFill>
                <a:latin typeface="微軟正黑體" pitchFamily="34" charset="-120"/>
                <a:ea typeface="微軟正黑體" pitchFamily="34" charset="-120"/>
              </a:rPr>
              <a:t>)</a:t>
            </a:r>
            <a:endParaRPr lang="zh-TW" altLang="en-US" sz="2000" b="1" dirty="0">
              <a:solidFill>
                <a:schemeClr val="accent6">
                  <a:lumMod val="75000"/>
                </a:schemeClr>
              </a:solidFill>
              <a:latin typeface="微軟正黑體" pitchFamily="34" charset="-120"/>
              <a:ea typeface="微軟正黑體" pitchFamily="34" charset="-120"/>
            </a:endParaRPr>
          </a:p>
        </p:txBody>
      </p:sp>
      <p:sp>
        <p:nvSpPr>
          <p:cNvPr id="12" name="文字方塊 11"/>
          <p:cNvSpPr txBox="1"/>
          <p:nvPr/>
        </p:nvSpPr>
        <p:spPr>
          <a:xfrm>
            <a:off x="8103873" y="3410171"/>
            <a:ext cx="2987824" cy="707886"/>
          </a:xfrm>
          <a:prstGeom prst="rect">
            <a:avLst/>
          </a:prstGeom>
          <a:noFill/>
        </p:spPr>
        <p:txBody>
          <a:bodyPr wrap="square" rtlCol="0">
            <a:spAutoFit/>
          </a:bodyPr>
          <a:lstStyle/>
          <a:p>
            <a:r>
              <a:rPr lang="zh-TW" altLang="en-US" sz="2000" b="1" dirty="0">
                <a:solidFill>
                  <a:srgbClr val="00B050"/>
                </a:solidFill>
                <a:latin typeface="微軟正黑體" pitchFamily="34" charset="-120"/>
                <a:ea typeface="微軟正黑體" pitchFamily="34" charset="-120"/>
              </a:rPr>
              <a:t>點選動物後可選擇按此圖示對該動物進行</a:t>
            </a:r>
            <a:r>
              <a:rPr lang="zh-TW" altLang="en-US" sz="2000" b="1" dirty="0" smtClean="0">
                <a:solidFill>
                  <a:srgbClr val="00B050"/>
                </a:solidFill>
                <a:latin typeface="微軟正黑體" pitchFamily="34" charset="-120"/>
                <a:ea typeface="微軟正黑體" pitchFamily="34" charset="-120"/>
              </a:rPr>
              <a:t>餵食</a:t>
            </a:r>
            <a:endParaRPr lang="zh-TW" altLang="en-US" sz="2000" b="1" dirty="0">
              <a:solidFill>
                <a:srgbClr val="00B050"/>
              </a:solidFill>
              <a:latin typeface="微軟正黑體" pitchFamily="34" charset="-120"/>
              <a:ea typeface="微軟正黑體" pitchFamily="34" charset="-120"/>
            </a:endParaRPr>
          </a:p>
        </p:txBody>
      </p:sp>
      <p:sp>
        <p:nvSpPr>
          <p:cNvPr id="13" name="文字方塊 12"/>
          <p:cNvSpPr txBox="1"/>
          <p:nvPr/>
        </p:nvSpPr>
        <p:spPr>
          <a:xfrm>
            <a:off x="8111580" y="4185018"/>
            <a:ext cx="2987824" cy="707886"/>
          </a:xfrm>
          <a:prstGeom prst="rect">
            <a:avLst/>
          </a:prstGeom>
          <a:noFill/>
        </p:spPr>
        <p:txBody>
          <a:bodyPr wrap="square" rtlCol="0">
            <a:spAutoFit/>
          </a:bodyPr>
          <a:lstStyle/>
          <a:p>
            <a:r>
              <a:rPr lang="zh-TW" altLang="en-US" sz="2000" b="1" dirty="0">
                <a:solidFill>
                  <a:srgbClr val="7030A0"/>
                </a:solidFill>
                <a:latin typeface="微軟正黑體" pitchFamily="34" charset="-120"/>
                <a:ea typeface="微軟正黑體" pitchFamily="34" charset="-120"/>
              </a:rPr>
              <a:t>點選動物後可選擇按此圖示對該動物進行捕捉</a:t>
            </a:r>
          </a:p>
        </p:txBody>
      </p:sp>
      <p:sp>
        <p:nvSpPr>
          <p:cNvPr id="14" name="文字方塊 13"/>
          <p:cNvSpPr txBox="1"/>
          <p:nvPr/>
        </p:nvSpPr>
        <p:spPr>
          <a:xfrm>
            <a:off x="3477376" y="1473837"/>
            <a:ext cx="5338328" cy="400110"/>
          </a:xfrm>
          <a:prstGeom prst="rect">
            <a:avLst/>
          </a:prstGeom>
          <a:noFill/>
        </p:spPr>
        <p:txBody>
          <a:bodyPr wrap="square" rtlCol="0">
            <a:spAutoFit/>
          </a:bodyPr>
          <a:lstStyle/>
          <a:p>
            <a:r>
              <a:rPr lang="zh-TW" altLang="en-US" sz="2000" b="1" dirty="0">
                <a:solidFill>
                  <a:srgbClr val="00B0F0"/>
                </a:solidFill>
                <a:latin typeface="微軟正黑體" pitchFamily="34" charset="-120"/>
                <a:ea typeface="微軟正黑體" pitchFamily="34" charset="-120"/>
              </a:rPr>
              <a:t>顯示目前牧場內存在的各種類動物之對應數量</a:t>
            </a:r>
          </a:p>
        </p:txBody>
      </p:sp>
      <p:sp>
        <p:nvSpPr>
          <p:cNvPr id="15" name="文字方塊 14"/>
          <p:cNvSpPr txBox="1"/>
          <p:nvPr/>
        </p:nvSpPr>
        <p:spPr>
          <a:xfrm>
            <a:off x="8083588" y="5261678"/>
            <a:ext cx="2987824" cy="400110"/>
          </a:xfrm>
          <a:prstGeom prst="rect">
            <a:avLst/>
          </a:prstGeom>
          <a:noFill/>
        </p:spPr>
        <p:txBody>
          <a:bodyPr wrap="square" rtlCol="0">
            <a:spAutoFit/>
          </a:bodyPr>
          <a:lstStyle/>
          <a:p>
            <a:r>
              <a:rPr lang="zh-TW" altLang="en-US" sz="2000" b="1" dirty="0">
                <a:solidFill>
                  <a:srgbClr val="002060"/>
                </a:solidFill>
                <a:latin typeface="微軟正黑體" pitchFamily="34" charset="-120"/>
                <a:ea typeface="微軟正黑體" pitchFamily="34" charset="-120"/>
              </a:rPr>
              <a:t>點選此圖示返回主畫面</a:t>
            </a:r>
          </a:p>
        </p:txBody>
      </p:sp>
    </p:spTree>
    <p:extLst>
      <p:ext uri="{BB962C8B-B14F-4D97-AF65-F5344CB8AC3E}">
        <p14:creationId xmlns:p14="http://schemas.microsoft.com/office/powerpoint/2010/main" val="28316532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2"/>
          <a:srcRect l="6361" t="5267" r="6696" b="8125"/>
          <a:stretch/>
        </p:blipFill>
        <p:spPr>
          <a:xfrm>
            <a:off x="2567608" y="2276872"/>
            <a:ext cx="6257109" cy="3504270"/>
          </a:xfrm>
          <a:prstGeom prst="rect">
            <a:avLst/>
          </a:prstGeom>
        </p:spPr>
      </p:pic>
      <p:sp>
        <p:nvSpPr>
          <p:cNvPr id="2" name="標題 1"/>
          <p:cNvSpPr>
            <a:spLocks noGrp="1"/>
          </p:cNvSpPr>
          <p:nvPr>
            <p:ph type="title" idx="4294967295"/>
          </p:nvPr>
        </p:nvSpPr>
        <p:spPr>
          <a:xfrm>
            <a:off x="-1547192" y="460504"/>
            <a:ext cx="8229600" cy="1143000"/>
          </a:xfrm>
        </p:spPr>
        <p:txBody>
          <a:bodyPr/>
          <a:lstStyle/>
          <a:p>
            <a:r>
              <a:rPr lang="zh-TW" altLang="en-US" sz="4000" b="1" dirty="0">
                <a:solidFill>
                  <a:srgbClr val="002060"/>
                </a:solidFill>
                <a:latin typeface="微軟正黑體" pitchFamily="34" charset="-120"/>
                <a:ea typeface="微軟正黑體" pitchFamily="34" charset="-120"/>
              </a:rPr>
              <a:t>牧場</a:t>
            </a:r>
            <a:r>
              <a:rPr lang="en-US" altLang="zh-TW" sz="2800" b="1" dirty="0">
                <a:solidFill>
                  <a:srgbClr val="002060"/>
                </a:solidFill>
                <a:latin typeface="微軟正黑體" pitchFamily="34" charset="-120"/>
                <a:ea typeface="微軟正黑體" pitchFamily="34" charset="-120"/>
              </a:rPr>
              <a:t>(</a:t>
            </a:r>
            <a:r>
              <a:rPr lang="zh-TW" altLang="en-US" sz="2800" b="1" dirty="0">
                <a:solidFill>
                  <a:srgbClr val="002060"/>
                </a:solidFill>
                <a:latin typeface="微軟正黑體" pitchFamily="34" charset="-120"/>
                <a:ea typeface="微軟正黑體" pitchFamily="34" charset="-120"/>
              </a:rPr>
              <a:t>捕捉小遊戲</a:t>
            </a:r>
            <a:r>
              <a:rPr lang="en-US" altLang="zh-TW" sz="2800" b="1" dirty="0">
                <a:solidFill>
                  <a:srgbClr val="002060"/>
                </a:solidFill>
                <a:latin typeface="微軟正黑體" pitchFamily="34" charset="-120"/>
                <a:ea typeface="微軟正黑體" pitchFamily="34" charset="-120"/>
              </a:rPr>
              <a:t>)</a:t>
            </a:r>
            <a:endParaRPr lang="zh-TW" altLang="en-US" sz="2800" b="1" dirty="0">
              <a:solidFill>
                <a:srgbClr val="002060"/>
              </a:solidFill>
              <a:latin typeface="微軟正黑體" pitchFamily="34" charset="-120"/>
              <a:ea typeface="微軟正黑體" pitchFamily="34" charset="-120"/>
            </a:endParaRPr>
          </a:p>
        </p:txBody>
      </p:sp>
      <p:sp>
        <p:nvSpPr>
          <p:cNvPr id="3" name="矩形 2"/>
          <p:cNvSpPr/>
          <p:nvPr/>
        </p:nvSpPr>
        <p:spPr>
          <a:xfrm>
            <a:off x="4289102" y="901864"/>
            <a:ext cx="7902898" cy="461665"/>
          </a:xfrm>
          <a:prstGeom prst="rect">
            <a:avLst/>
          </a:prstGeom>
        </p:spPr>
        <p:txBody>
          <a:bodyPr wrap="square">
            <a:spAutoFit/>
          </a:bodyPr>
          <a:lstStyle/>
          <a:p>
            <a:pPr marL="285750" indent="-285750">
              <a:buFont typeface="Arial" pitchFamily="34" charset="0"/>
              <a:buChar char="•"/>
            </a:pPr>
            <a:r>
              <a:rPr lang="zh-TW" altLang="en-US" sz="2400" b="1" dirty="0">
                <a:latin typeface="微軟正黑體" pitchFamily="34" charset="-120"/>
                <a:ea typeface="微軟正黑體" pitchFamily="34" charset="-120"/>
              </a:rPr>
              <a:t>此畫面為牧場選擇捕捉動物後並進入小遊戲之畫面</a:t>
            </a:r>
          </a:p>
        </p:txBody>
      </p:sp>
      <p:sp>
        <p:nvSpPr>
          <p:cNvPr id="5" name="橢圓 4"/>
          <p:cNvSpPr/>
          <p:nvPr/>
        </p:nvSpPr>
        <p:spPr>
          <a:xfrm>
            <a:off x="7392144" y="2376085"/>
            <a:ext cx="1124839" cy="5025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8931342" y="2501860"/>
            <a:ext cx="1723549" cy="400110"/>
          </a:xfrm>
          <a:prstGeom prst="rect">
            <a:avLst/>
          </a:prstGeom>
          <a:noFill/>
        </p:spPr>
        <p:txBody>
          <a:bodyPr wrap="none" rtlCol="0">
            <a:spAutoFit/>
          </a:bodyPr>
          <a:lstStyle/>
          <a:p>
            <a:r>
              <a:rPr lang="zh-TW" altLang="en-US" sz="2000" b="1" dirty="0">
                <a:solidFill>
                  <a:srgbClr val="FF0000"/>
                </a:solidFill>
                <a:latin typeface="微軟正黑體" pitchFamily="34" charset="-120"/>
                <a:ea typeface="微軟正黑體" pitchFamily="34" charset="-120"/>
              </a:rPr>
              <a:t>遊戲剩餘時間</a:t>
            </a:r>
          </a:p>
        </p:txBody>
      </p:sp>
      <p:sp>
        <p:nvSpPr>
          <p:cNvPr id="9" name="橢圓 8"/>
          <p:cNvSpPr/>
          <p:nvPr/>
        </p:nvSpPr>
        <p:spPr>
          <a:xfrm>
            <a:off x="2823344" y="2276872"/>
            <a:ext cx="4321540" cy="601794"/>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1063027" y="1825196"/>
            <a:ext cx="4824536" cy="400110"/>
          </a:xfrm>
          <a:prstGeom prst="rect">
            <a:avLst/>
          </a:prstGeom>
          <a:noFill/>
        </p:spPr>
        <p:txBody>
          <a:bodyPr wrap="square" rtlCol="0">
            <a:spAutoFit/>
          </a:bodyPr>
          <a:lstStyle/>
          <a:p>
            <a:r>
              <a:rPr lang="zh-TW" altLang="en-US" sz="2000" b="1" dirty="0">
                <a:solidFill>
                  <a:srgbClr val="00B050"/>
                </a:solidFill>
                <a:latin typeface="微軟正黑體" pitchFamily="34" charset="-120"/>
                <a:ea typeface="微軟正黑體" pitchFamily="34" charset="-120"/>
              </a:rPr>
              <a:t>遊戲目標要捕捉到的各種動物之對應</a:t>
            </a:r>
            <a:r>
              <a:rPr lang="zh-TW" altLang="en-US" sz="2000" b="1" dirty="0" smtClean="0">
                <a:solidFill>
                  <a:srgbClr val="00B050"/>
                </a:solidFill>
                <a:latin typeface="微軟正黑體" pitchFamily="34" charset="-120"/>
                <a:ea typeface="微軟正黑體" pitchFamily="34" charset="-120"/>
              </a:rPr>
              <a:t>數量</a:t>
            </a:r>
            <a:endParaRPr lang="zh-TW" altLang="en-US" sz="2000" b="1" dirty="0">
              <a:solidFill>
                <a:srgbClr val="00B050"/>
              </a:solidFill>
              <a:latin typeface="微軟正黑體" pitchFamily="34" charset="-120"/>
              <a:ea typeface="微軟正黑體" pitchFamily="34" charset="-120"/>
            </a:endParaRPr>
          </a:p>
        </p:txBody>
      </p:sp>
      <p:sp>
        <p:nvSpPr>
          <p:cNvPr id="11" name="圓角矩形 10"/>
          <p:cNvSpPr/>
          <p:nvPr/>
        </p:nvSpPr>
        <p:spPr>
          <a:xfrm>
            <a:off x="2823344" y="2878666"/>
            <a:ext cx="4824536" cy="256655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806143" y="4236857"/>
            <a:ext cx="3890302" cy="400110"/>
          </a:xfrm>
          <a:prstGeom prst="rect">
            <a:avLst/>
          </a:prstGeom>
          <a:noFill/>
        </p:spPr>
        <p:txBody>
          <a:bodyPr wrap="square" rtlCol="0">
            <a:spAutoFit/>
          </a:bodyPr>
          <a:lstStyle/>
          <a:p>
            <a:r>
              <a:rPr lang="zh-TW" altLang="en-US" sz="2000" b="1" dirty="0" smtClean="0">
                <a:solidFill>
                  <a:srgbClr val="7030A0"/>
                </a:solidFill>
                <a:latin typeface="微軟正黑體" pitchFamily="34" charset="-120"/>
                <a:ea typeface="微軟正黑體" pitchFamily="34" charset="-120"/>
              </a:rPr>
              <a:t>逃竄</a:t>
            </a:r>
            <a:r>
              <a:rPr lang="zh-TW" altLang="en-US" sz="2000" b="1" dirty="0">
                <a:solidFill>
                  <a:srgbClr val="7030A0"/>
                </a:solidFill>
                <a:latin typeface="微軟正黑體" pitchFamily="34" charset="-120"/>
                <a:ea typeface="微軟正黑體" pitchFamily="34" charset="-120"/>
              </a:rPr>
              <a:t>動物的區域</a:t>
            </a:r>
          </a:p>
        </p:txBody>
      </p:sp>
      <p:sp>
        <p:nvSpPr>
          <p:cNvPr id="14" name="橢圓 13"/>
          <p:cNvSpPr/>
          <p:nvPr/>
        </p:nvSpPr>
        <p:spPr>
          <a:xfrm>
            <a:off x="7911958" y="5090282"/>
            <a:ext cx="636257" cy="554997"/>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p:cNvSpPr txBox="1"/>
          <p:nvPr/>
        </p:nvSpPr>
        <p:spPr>
          <a:xfrm>
            <a:off x="8812293" y="5234231"/>
            <a:ext cx="2987824" cy="400110"/>
          </a:xfrm>
          <a:prstGeom prst="rect">
            <a:avLst/>
          </a:prstGeom>
          <a:noFill/>
        </p:spPr>
        <p:txBody>
          <a:bodyPr wrap="square" rtlCol="0">
            <a:spAutoFit/>
          </a:bodyPr>
          <a:lstStyle/>
          <a:p>
            <a:r>
              <a:rPr lang="zh-TW" altLang="en-US" sz="2000" b="1" dirty="0">
                <a:solidFill>
                  <a:srgbClr val="002060"/>
                </a:solidFill>
                <a:latin typeface="微軟正黑體" pitchFamily="34" charset="-120"/>
                <a:ea typeface="微軟正黑體" pitchFamily="34" charset="-120"/>
              </a:rPr>
              <a:t>點選此圖示返回主畫面</a:t>
            </a:r>
          </a:p>
        </p:txBody>
      </p:sp>
      <p:pic>
        <p:nvPicPr>
          <p:cNvPr id="16" name="圖片 15"/>
          <p:cNvPicPr>
            <a:picLocks noChangeAspect="1"/>
          </p:cNvPicPr>
          <p:nvPr/>
        </p:nvPicPr>
        <p:blipFill rotWithShape="1">
          <a:blip r:embed="rId3"/>
          <a:srcRect l="8707" t="7976" r="4337" b="6017"/>
          <a:stretch/>
        </p:blipFill>
        <p:spPr>
          <a:xfrm>
            <a:off x="2567608" y="2276873"/>
            <a:ext cx="6301605" cy="3504270"/>
          </a:xfrm>
          <a:prstGeom prst="rect">
            <a:avLst/>
          </a:prstGeom>
        </p:spPr>
      </p:pic>
    </p:spTree>
    <p:extLst>
      <p:ext uri="{BB962C8B-B14F-4D97-AF65-F5344CB8AC3E}">
        <p14:creationId xmlns:p14="http://schemas.microsoft.com/office/powerpoint/2010/main" val="187323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animBg="1"/>
      <p:bldP spid="10" grpId="0"/>
      <p:bldP spid="11" grpId="0" animBg="1"/>
      <p:bldP spid="13" grpId="0"/>
      <p:bldP spid="14" grpId="0" animBg="1"/>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p:cNvPicPr>
            <a:picLocks noChangeAspect="1"/>
          </p:cNvPicPr>
          <p:nvPr/>
        </p:nvPicPr>
        <p:blipFill rotWithShape="1">
          <a:blip r:embed="rId2"/>
          <a:srcRect l="6561" t="5268" r="6495" b="7411"/>
          <a:stretch/>
        </p:blipFill>
        <p:spPr>
          <a:xfrm>
            <a:off x="1106151" y="1805017"/>
            <a:ext cx="6218449" cy="3511342"/>
          </a:xfrm>
          <a:prstGeom prst="rect">
            <a:avLst/>
          </a:prstGeom>
        </p:spPr>
      </p:pic>
      <p:sp>
        <p:nvSpPr>
          <p:cNvPr id="2" name="標題 1"/>
          <p:cNvSpPr>
            <a:spLocks noGrp="1"/>
          </p:cNvSpPr>
          <p:nvPr>
            <p:ph type="title" idx="4294967295"/>
          </p:nvPr>
        </p:nvSpPr>
        <p:spPr>
          <a:xfrm>
            <a:off x="-2384248" y="506064"/>
            <a:ext cx="8229600" cy="1143000"/>
          </a:xfrm>
        </p:spPr>
        <p:txBody>
          <a:bodyPr>
            <a:normAutofit/>
          </a:bodyPr>
          <a:lstStyle/>
          <a:p>
            <a:r>
              <a:rPr lang="zh-TW" altLang="en-US" sz="4000" b="1" dirty="0">
                <a:solidFill>
                  <a:srgbClr val="002060"/>
                </a:solidFill>
                <a:latin typeface="微軟正黑體" pitchFamily="34" charset="-120"/>
                <a:ea typeface="微軟正黑體" pitchFamily="34" charset="-120"/>
              </a:rPr>
              <a:t>農場</a:t>
            </a:r>
          </a:p>
        </p:txBody>
      </p:sp>
      <p:sp>
        <p:nvSpPr>
          <p:cNvPr id="4" name="橢圓 3"/>
          <p:cNvSpPr/>
          <p:nvPr/>
        </p:nvSpPr>
        <p:spPr>
          <a:xfrm>
            <a:off x="6673122" y="4695171"/>
            <a:ext cx="636257" cy="554997"/>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p:cNvSpPr txBox="1"/>
          <p:nvPr/>
        </p:nvSpPr>
        <p:spPr>
          <a:xfrm>
            <a:off x="7172166" y="5398559"/>
            <a:ext cx="2987824" cy="400110"/>
          </a:xfrm>
          <a:prstGeom prst="rect">
            <a:avLst/>
          </a:prstGeom>
          <a:noFill/>
        </p:spPr>
        <p:txBody>
          <a:bodyPr wrap="square" rtlCol="0">
            <a:spAutoFit/>
          </a:bodyPr>
          <a:lstStyle/>
          <a:p>
            <a:r>
              <a:rPr lang="zh-TW" altLang="en-US" sz="2000" b="1" dirty="0">
                <a:solidFill>
                  <a:srgbClr val="002060"/>
                </a:solidFill>
                <a:latin typeface="微軟正黑體" pitchFamily="34" charset="-120"/>
                <a:ea typeface="微軟正黑體" pitchFamily="34" charset="-120"/>
              </a:rPr>
              <a:t>點選此圖示返回主畫面</a:t>
            </a:r>
          </a:p>
        </p:txBody>
      </p:sp>
      <p:sp>
        <p:nvSpPr>
          <p:cNvPr id="7" name="橢圓 6"/>
          <p:cNvSpPr/>
          <p:nvPr/>
        </p:nvSpPr>
        <p:spPr>
          <a:xfrm>
            <a:off x="6824207" y="2107971"/>
            <a:ext cx="457789" cy="491998"/>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6">
                  <a:lumMod val="75000"/>
                </a:schemeClr>
              </a:solidFill>
            </a:endParaRPr>
          </a:p>
        </p:txBody>
      </p:sp>
      <p:sp>
        <p:nvSpPr>
          <p:cNvPr id="8" name="橢圓 7"/>
          <p:cNvSpPr/>
          <p:nvPr/>
        </p:nvSpPr>
        <p:spPr>
          <a:xfrm>
            <a:off x="6809351" y="2565245"/>
            <a:ext cx="504825" cy="51794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6858405" y="3095171"/>
            <a:ext cx="481307" cy="542191"/>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7324600" y="2449351"/>
            <a:ext cx="3343400" cy="1015663"/>
          </a:xfrm>
          <a:prstGeom prst="rect">
            <a:avLst/>
          </a:prstGeom>
          <a:noFill/>
        </p:spPr>
        <p:txBody>
          <a:bodyPr wrap="square" rtlCol="0">
            <a:spAutoFit/>
          </a:bodyPr>
          <a:lstStyle/>
          <a:p>
            <a:r>
              <a:rPr lang="zh-TW" altLang="en-US" sz="2000" b="1" dirty="0" smtClean="0">
                <a:solidFill>
                  <a:srgbClr val="00B050"/>
                </a:solidFill>
                <a:latin typeface="微軟正黑體" pitchFamily="34" charset="-120"/>
                <a:ea typeface="微軟正黑體" pitchFamily="34" charset="-120"/>
              </a:rPr>
              <a:t>點選</a:t>
            </a:r>
            <a:r>
              <a:rPr lang="zh-TW" altLang="en-US" sz="2000" b="1" dirty="0">
                <a:solidFill>
                  <a:srgbClr val="00B050"/>
                </a:solidFill>
                <a:latin typeface="微軟正黑體" pitchFamily="34" charset="-120"/>
                <a:ea typeface="微軟正黑體" pitchFamily="34" charset="-120"/>
              </a:rPr>
              <a:t>作物後可選擇按此圖示對該作物進行澆水</a:t>
            </a:r>
          </a:p>
          <a:p>
            <a:endParaRPr lang="zh-TW" altLang="en-US" sz="2000" b="1" dirty="0">
              <a:solidFill>
                <a:srgbClr val="00B050"/>
              </a:solidFill>
              <a:latin typeface="微軟正黑體" pitchFamily="34" charset="-120"/>
              <a:ea typeface="微軟正黑體" pitchFamily="34" charset="-120"/>
            </a:endParaRPr>
          </a:p>
        </p:txBody>
      </p:sp>
      <p:sp>
        <p:nvSpPr>
          <p:cNvPr id="12" name="文字方塊 11"/>
          <p:cNvSpPr txBox="1"/>
          <p:nvPr/>
        </p:nvSpPr>
        <p:spPr>
          <a:xfrm>
            <a:off x="7332307" y="3157237"/>
            <a:ext cx="2987824" cy="707886"/>
          </a:xfrm>
          <a:prstGeom prst="rect">
            <a:avLst/>
          </a:prstGeom>
          <a:noFill/>
        </p:spPr>
        <p:txBody>
          <a:bodyPr wrap="square" rtlCol="0">
            <a:spAutoFit/>
          </a:bodyPr>
          <a:lstStyle/>
          <a:p>
            <a:r>
              <a:rPr lang="zh-TW" altLang="en-US" sz="2000" b="1" dirty="0" smtClean="0">
                <a:solidFill>
                  <a:srgbClr val="7030A0"/>
                </a:solidFill>
                <a:latin typeface="微軟正黑體" pitchFamily="34" charset="-120"/>
                <a:ea typeface="微軟正黑體" pitchFamily="34" charset="-120"/>
              </a:rPr>
              <a:t>點選</a:t>
            </a:r>
            <a:r>
              <a:rPr lang="zh-TW" altLang="en-US" sz="2000" b="1" dirty="0">
                <a:solidFill>
                  <a:srgbClr val="7030A0"/>
                </a:solidFill>
                <a:latin typeface="微軟正黑體" pitchFamily="34" charset="-120"/>
                <a:ea typeface="微軟正黑體" pitchFamily="34" charset="-120"/>
              </a:rPr>
              <a:t>作物後可選擇按此圖示對該作物進行施肥</a:t>
            </a:r>
          </a:p>
        </p:txBody>
      </p:sp>
      <p:sp>
        <p:nvSpPr>
          <p:cNvPr id="14" name="文字方塊 13"/>
          <p:cNvSpPr txBox="1"/>
          <p:nvPr/>
        </p:nvSpPr>
        <p:spPr>
          <a:xfrm>
            <a:off x="925838" y="5540709"/>
            <a:ext cx="5112568" cy="400110"/>
          </a:xfrm>
          <a:prstGeom prst="rect">
            <a:avLst/>
          </a:prstGeom>
          <a:noFill/>
        </p:spPr>
        <p:txBody>
          <a:bodyPr wrap="square" rtlCol="0">
            <a:spAutoFit/>
          </a:bodyPr>
          <a:lstStyle/>
          <a:p>
            <a:r>
              <a:rPr lang="zh-TW" altLang="en-US" sz="2000" b="1" dirty="0">
                <a:solidFill>
                  <a:srgbClr val="FF0000"/>
                </a:solidFill>
                <a:latin typeface="微軟正黑體" pitchFamily="34" charset="-120"/>
                <a:ea typeface="微軟正黑體" pitchFamily="34" charset="-120"/>
              </a:rPr>
              <a:t>點選作物後會出現該作物之成長值在此處</a:t>
            </a:r>
            <a:r>
              <a:rPr lang="en-US" altLang="zh-TW" sz="2000" b="1" dirty="0">
                <a:solidFill>
                  <a:srgbClr val="FF0000"/>
                </a:solidFill>
                <a:latin typeface="微軟正黑體" pitchFamily="34" charset="-120"/>
                <a:ea typeface="微軟正黑體" pitchFamily="34" charset="-120"/>
              </a:rPr>
              <a:t>(%)</a:t>
            </a:r>
            <a:endParaRPr lang="zh-TW" altLang="en-US" sz="2000" b="1" dirty="0">
              <a:solidFill>
                <a:srgbClr val="FF0000"/>
              </a:solidFill>
              <a:latin typeface="微軟正黑體" pitchFamily="34" charset="-120"/>
              <a:ea typeface="微軟正黑體" pitchFamily="34" charset="-120"/>
            </a:endParaRPr>
          </a:p>
        </p:txBody>
      </p:sp>
      <p:sp>
        <p:nvSpPr>
          <p:cNvPr id="19" name="橢圓 18"/>
          <p:cNvSpPr/>
          <p:nvPr/>
        </p:nvSpPr>
        <p:spPr>
          <a:xfrm>
            <a:off x="6768075" y="3621824"/>
            <a:ext cx="481307" cy="542191"/>
          </a:xfrm>
          <a:prstGeom prst="ellipse">
            <a:avLst/>
          </a:prstGeom>
          <a:noFill/>
          <a:ln w="38100">
            <a:solidFill>
              <a:srgbClr val="C9C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p:cNvSpPr/>
          <p:nvPr/>
        </p:nvSpPr>
        <p:spPr>
          <a:xfrm>
            <a:off x="6782524" y="4148477"/>
            <a:ext cx="481307" cy="54219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p:cNvSpPr txBox="1"/>
          <p:nvPr/>
        </p:nvSpPr>
        <p:spPr>
          <a:xfrm>
            <a:off x="7362532" y="3753453"/>
            <a:ext cx="2987824" cy="707886"/>
          </a:xfrm>
          <a:prstGeom prst="rect">
            <a:avLst/>
          </a:prstGeom>
          <a:noFill/>
        </p:spPr>
        <p:txBody>
          <a:bodyPr wrap="square" rtlCol="0">
            <a:spAutoFit/>
          </a:bodyPr>
          <a:lstStyle/>
          <a:p>
            <a:r>
              <a:rPr lang="zh-TW" altLang="en-US" sz="2000" b="1" dirty="0" smtClean="0">
                <a:solidFill>
                  <a:schemeClr val="accent6"/>
                </a:solidFill>
                <a:latin typeface="微軟正黑體" pitchFamily="34" charset="-120"/>
                <a:ea typeface="微軟正黑體" pitchFamily="34" charset="-120"/>
              </a:rPr>
              <a:t>點選</a:t>
            </a:r>
            <a:r>
              <a:rPr lang="zh-TW" altLang="en-US" sz="2000" b="1" dirty="0">
                <a:solidFill>
                  <a:schemeClr val="accent6"/>
                </a:solidFill>
                <a:latin typeface="微軟正黑體" pitchFamily="34" charset="-120"/>
                <a:ea typeface="微軟正黑體" pitchFamily="34" charset="-120"/>
              </a:rPr>
              <a:t>此圖示增加農場作物</a:t>
            </a:r>
            <a:r>
              <a:rPr lang="en-US" altLang="zh-TW" sz="2000" b="1" dirty="0">
                <a:solidFill>
                  <a:schemeClr val="accent6"/>
                </a:solidFill>
                <a:latin typeface="微軟正黑體" pitchFamily="34" charset="-120"/>
                <a:ea typeface="微軟正黑體" pitchFamily="34" charset="-120"/>
              </a:rPr>
              <a:t>(</a:t>
            </a:r>
            <a:r>
              <a:rPr lang="zh-TW" altLang="en-US" sz="2000" b="1" dirty="0">
                <a:solidFill>
                  <a:schemeClr val="accent6"/>
                </a:solidFill>
                <a:latin typeface="微軟正黑體" pitchFamily="34" charset="-120"/>
                <a:ea typeface="微軟正黑體" pitchFamily="34" charset="-120"/>
              </a:rPr>
              <a:t>上限為</a:t>
            </a:r>
            <a:r>
              <a:rPr lang="en-US" altLang="zh-TW" sz="2000" b="1" dirty="0">
                <a:solidFill>
                  <a:schemeClr val="accent6"/>
                </a:solidFill>
                <a:latin typeface="微軟正黑體" pitchFamily="34" charset="-120"/>
                <a:ea typeface="微軟正黑體" pitchFamily="34" charset="-120"/>
              </a:rPr>
              <a:t>12)</a:t>
            </a:r>
            <a:endParaRPr lang="zh-TW" altLang="en-US" sz="2000" b="1" dirty="0">
              <a:solidFill>
                <a:schemeClr val="accent6"/>
              </a:solidFill>
              <a:latin typeface="微軟正黑體" pitchFamily="34" charset="-120"/>
              <a:ea typeface="微軟正黑體" pitchFamily="34" charset="-120"/>
            </a:endParaRPr>
          </a:p>
        </p:txBody>
      </p:sp>
      <p:sp>
        <p:nvSpPr>
          <p:cNvPr id="6" name="圓角矩形 5"/>
          <p:cNvSpPr/>
          <p:nvPr/>
        </p:nvSpPr>
        <p:spPr>
          <a:xfrm>
            <a:off x="1976718" y="2029367"/>
            <a:ext cx="4574786" cy="3029033"/>
          </a:xfrm>
          <a:prstGeom prst="round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p:cNvSpPr txBox="1"/>
          <p:nvPr/>
        </p:nvSpPr>
        <p:spPr>
          <a:xfrm>
            <a:off x="7339049" y="4384123"/>
            <a:ext cx="2987824" cy="1015663"/>
          </a:xfrm>
          <a:prstGeom prst="rect">
            <a:avLst/>
          </a:prstGeom>
          <a:noFill/>
        </p:spPr>
        <p:txBody>
          <a:bodyPr wrap="square" rtlCol="0">
            <a:spAutoFit/>
          </a:bodyPr>
          <a:lstStyle/>
          <a:p>
            <a:r>
              <a:rPr lang="zh-TW" altLang="en-US" sz="2000" b="1" dirty="0" smtClean="0">
                <a:solidFill>
                  <a:srgbClr val="00B0F0"/>
                </a:solidFill>
                <a:latin typeface="微軟正黑體" pitchFamily="34" charset="-120"/>
                <a:ea typeface="微軟正黑體" pitchFamily="34" charset="-120"/>
              </a:rPr>
              <a:t>點選</a:t>
            </a:r>
            <a:r>
              <a:rPr lang="zh-TW" altLang="en-US" sz="2000" b="1" dirty="0">
                <a:solidFill>
                  <a:srgbClr val="00B0F0"/>
                </a:solidFill>
                <a:latin typeface="微軟正黑體" pitchFamily="34" charset="-120"/>
                <a:ea typeface="微軟正黑體" pitchFamily="34" charset="-120"/>
              </a:rPr>
              <a:t>此圖示所有作物進行除蟲除草</a:t>
            </a:r>
            <a:r>
              <a:rPr lang="en-US" altLang="zh-TW" sz="2000" b="1" dirty="0">
                <a:solidFill>
                  <a:srgbClr val="00B0F0"/>
                </a:solidFill>
                <a:latin typeface="微軟正黑體" pitchFamily="34" charset="-120"/>
                <a:ea typeface="微軟正黑體" pitchFamily="34" charset="-120"/>
              </a:rPr>
              <a:t>(</a:t>
            </a:r>
            <a:r>
              <a:rPr lang="zh-TW" altLang="en-US" sz="2000" b="1" dirty="0">
                <a:solidFill>
                  <a:srgbClr val="00B0F0"/>
                </a:solidFill>
                <a:latin typeface="微軟正黑體" pitchFamily="34" charset="-120"/>
                <a:ea typeface="微軟正黑體" pitchFamily="34" charset="-120"/>
              </a:rPr>
              <a:t>事件發生時才可進行</a:t>
            </a:r>
            <a:r>
              <a:rPr lang="en-US" altLang="zh-TW" sz="2000" b="1" dirty="0">
                <a:solidFill>
                  <a:srgbClr val="00B0F0"/>
                </a:solidFill>
                <a:latin typeface="微軟正黑體" pitchFamily="34" charset="-120"/>
                <a:ea typeface="微軟正黑體" pitchFamily="34" charset="-120"/>
              </a:rPr>
              <a:t>)</a:t>
            </a:r>
            <a:endParaRPr lang="zh-TW" altLang="en-US" sz="2000" b="1" dirty="0">
              <a:solidFill>
                <a:srgbClr val="00B0F0"/>
              </a:solidFill>
              <a:latin typeface="微軟正黑體" pitchFamily="34" charset="-120"/>
              <a:ea typeface="微軟正黑體" pitchFamily="34" charset="-120"/>
            </a:endParaRPr>
          </a:p>
        </p:txBody>
      </p:sp>
      <p:sp>
        <p:nvSpPr>
          <p:cNvPr id="13" name="橢圓 12"/>
          <p:cNvSpPr/>
          <p:nvPr/>
        </p:nvSpPr>
        <p:spPr>
          <a:xfrm>
            <a:off x="1279117" y="4252042"/>
            <a:ext cx="902871" cy="8399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單箭頭接點 23"/>
          <p:cNvCxnSpPr/>
          <p:nvPr/>
        </p:nvCxnSpPr>
        <p:spPr>
          <a:xfrm flipV="1">
            <a:off x="6240017" y="1268762"/>
            <a:ext cx="1371895" cy="760605"/>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611912" y="957154"/>
            <a:ext cx="1723549" cy="461665"/>
          </a:xfrm>
          <a:prstGeom prst="rect">
            <a:avLst/>
          </a:prstGeom>
        </p:spPr>
        <p:txBody>
          <a:bodyPr wrap="none">
            <a:spAutoFit/>
          </a:bodyPr>
          <a:lstStyle/>
          <a:p>
            <a:r>
              <a:rPr lang="zh-TW" altLang="en-US" sz="2400" b="1" dirty="0">
                <a:solidFill>
                  <a:srgbClr val="92D050"/>
                </a:solidFill>
                <a:latin typeface="微軟正黑體" pitchFamily="34" charset="-120"/>
                <a:ea typeface="微軟正黑體" pitchFamily="34" charset="-120"/>
              </a:rPr>
              <a:t>作物種植區</a:t>
            </a:r>
          </a:p>
        </p:txBody>
      </p:sp>
      <p:sp>
        <p:nvSpPr>
          <p:cNvPr id="23" name="矩形 22"/>
          <p:cNvSpPr/>
          <p:nvPr/>
        </p:nvSpPr>
        <p:spPr>
          <a:xfrm>
            <a:off x="7354068" y="1812761"/>
            <a:ext cx="3277314" cy="707886"/>
          </a:xfrm>
          <a:prstGeom prst="rect">
            <a:avLst/>
          </a:prstGeom>
        </p:spPr>
        <p:txBody>
          <a:bodyPr wrap="square">
            <a:spAutoFit/>
          </a:bodyPr>
          <a:lstStyle/>
          <a:p>
            <a:r>
              <a:rPr lang="zh-TW" altLang="en-US" sz="2000" b="1" dirty="0">
                <a:solidFill>
                  <a:schemeClr val="accent6">
                    <a:lumMod val="75000"/>
                  </a:schemeClr>
                </a:solidFill>
                <a:latin typeface="微軟正黑體" pitchFamily="34" charset="-120"/>
                <a:ea typeface="微軟正黑體" pitchFamily="34" charset="-120"/>
              </a:rPr>
              <a:t>點選作物後可選擇按此圖示對該作物進行收割</a:t>
            </a:r>
          </a:p>
        </p:txBody>
      </p:sp>
    </p:spTree>
    <p:extLst>
      <p:ext uri="{BB962C8B-B14F-4D97-AF65-F5344CB8AC3E}">
        <p14:creationId xmlns:p14="http://schemas.microsoft.com/office/powerpoint/2010/main" val="22392917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rotWithShape="1">
          <a:blip r:embed="rId2"/>
          <a:srcRect l="6461" t="5446" r="6595" b="7768"/>
          <a:stretch/>
        </p:blipFill>
        <p:spPr>
          <a:xfrm>
            <a:off x="2050953" y="2273366"/>
            <a:ext cx="6941264" cy="3895444"/>
          </a:xfrm>
          <a:prstGeom prst="rect">
            <a:avLst/>
          </a:prstGeom>
        </p:spPr>
      </p:pic>
      <p:sp>
        <p:nvSpPr>
          <p:cNvPr id="2" name="標題 1"/>
          <p:cNvSpPr>
            <a:spLocks noGrp="1"/>
          </p:cNvSpPr>
          <p:nvPr>
            <p:ph type="title" idx="4294967295"/>
          </p:nvPr>
        </p:nvSpPr>
        <p:spPr>
          <a:xfrm>
            <a:off x="-1602377" y="510138"/>
            <a:ext cx="8229600" cy="1143000"/>
          </a:xfrm>
        </p:spPr>
        <p:txBody>
          <a:bodyPr/>
          <a:lstStyle/>
          <a:p>
            <a:r>
              <a:rPr lang="zh-TW" altLang="en-US" sz="4000" b="1" dirty="0">
                <a:solidFill>
                  <a:srgbClr val="002060"/>
                </a:solidFill>
                <a:latin typeface="微軟正黑體" pitchFamily="34" charset="-120"/>
                <a:ea typeface="微軟正黑體" pitchFamily="34" charset="-120"/>
              </a:rPr>
              <a:t>農場</a:t>
            </a:r>
            <a:r>
              <a:rPr lang="en-US" altLang="zh-TW" sz="2800" b="1" dirty="0">
                <a:solidFill>
                  <a:srgbClr val="002060"/>
                </a:solidFill>
                <a:latin typeface="微軟正黑體" pitchFamily="34" charset="-120"/>
                <a:ea typeface="微軟正黑體" pitchFamily="34" charset="-120"/>
              </a:rPr>
              <a:t>(</a:t>
            </a:r>
            <a:r>
              <a:rPr lang="zh-TW" altLang="en-US" sz="2800" b="1" dirty="0">
                <a:solidFill>
                  <a:srgbClr val="002060"/>
                </a:solidFill>
                <a:latin typeface="微軟正黑體" pitchFamily="34" charset="-120"/>
                <a:ea typeface="微軟正黑體" pitchFamily="34" charset="-120"/>
              </a:rPr>
              <a:t>捕蟲小遊戲</a:t>
            </a:r>
            <a:r>
              <a:rPr lang="en-US" altLang="zh-TW" sz="2800" b="1" dirty="0">
                <a:solidFill>
                  <a:srgbClr val="002060"/>
                </a:solidFill>
                <a:latin typeface="微軟正黑體" pitchFamily="34" charset="-120"/>
                <a:ea typeface="微軟正黑體" pitchFamily="34" charset="-120"/>
              </a:rPr>
              <a:t>)</a:t>
            </a:r>
            <a:endParaRPr lang="zh-TW" altLang="en-US" b="1" dirty="0">
              <a:solidFill>
                <a:srgbClr val="002060"/>
              </a:solidFill>
              <a:latin typeface="微軟正黑體" pitchFamily="34" charset="-120"/>
              <a:ea typeface="微軟正黑體" pitchFamily="34" charset="-120"/>
            </a:endParaRPr>
          </a:p>
        </p:txBody>
      </p:sp>
      <p:sp>
        <p:nvSpPr>
          <p:cNvPr id="3" name="矩形 2"/>
          <p:cNvSpPr/>
          <p:nvPr/>
        </p:nvSpPr>
        <p:spPr>
          <a:xfrm>
            <a:off x="3980335" y="879240"/>
            <a:ext cx="7902898" cy="461665"/>
          </a:xfrm>
          <a:prstGeom prst="rect">
            <a:avLst/>
          </a:prstGeom>
        </p:spPr>
        <p:txBody>
          <a:bodyPr wrap="square">
            <a:spAutoFit/>
          </a:bodyPr>
          <a:lstStyle/>
          <a:p>
            <a:pPr marL="285750" indent="-285750">
              <a:buFont typeface="Arial" pitchFamily="34" charset="0"/>
              <a:buChar char="•"/>
            </a:pPr>
            <a:r>
              <a:rPr lang="zh-TW" altLang="en-US" sz="2400" b="1" dirty="0">
                <a:latin typeface="微軟正黑體" pitchFamily="34" charset="-120"/>
                <a:ea typeface="微軟正黑體" pitchFamily="34" charset="-120"/>
              </a:rPr>
              <a:t>此畫面為農場發生除蟲除草事件並進入小遊戲之畫面</a:t>
            </a:r>
          </a:p>
        </p:txBody>
      </p:sp>
      <p:sp>
        <p:nvSpPr>
          <p:cNvPr id="5" name="橢圓 4"/>
          <p:cNvSpPr/>
          <p:nvPr/>
        </p:nvSpPr>
        <p:spPr>
          <a:xfrm>
            <a:off x="7464152" y="2210152"/>
            <a:ext cx="935265" cy="7200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7464153" y="1851032"/>
            <a:ext cx="1723549" cy="400110"/>
          </a:xfrm>
          <a:prstGeom prst="rect">
            <a:avLst/>
          </a:prstGeom>
          <a:noFill/>
        </p:spPr>
        <p:txBody>
          <a:bodyPr wrap="none" rtlCol="0">
            <a:spAutoFit/>
          </a:bodyPr>
          <a:lstStyle/>
          <a:p>
            <a:r>
              <a:rPr lang="zh-TW" altLang="en-US" sz="2000" b="1" dirty="0">
                <a:solidFill>
                  <a:srgbClr val="FF0000"/>
                </a:solidFill>
                <a:latin typeface="微軟正黑體" pitchFamily="34" charset="-120"/>
                <a:ea typeface="微軟正黑體" pitchFamily="34" charset="-120"/>
              </a:rPr>
              <a:t>遊戲剩餘時間</a:t>
            </a:r>
          </a:p>
        </p:txBody>
      </p:sp>
      <p:sp>
        <p:nvSpPr>
          <p:cNvPr id="7" name="橢圓 6"/>
          <p:cNvSpPr/>
          <p:nvPr/>
        </p:nvSpPr>
        <p:spPr>
          <a:xfrm>
            <a:off x="3239589" y="2138888"/>
            <a:ext cx="3576491" cy="72008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1199456" y="1695958"/>
            <a:ext cx="4824536" cy="400110"/>
          </a:xfrm>
          <a:prstGeom prst="rect">
            <a:avLst/>
          </a:prstGeom>
          <a:noFill/>
        </p:spPr>
        <p:txBody>
          <a:bodyPr wrap="square" rtlCol="0">
            <a:spAutoFit/>
          </a:bodyPr>
          <a:lstStyle/>
          <a:p>
            <a:r>
              <a:rPr lang="zh-TW" altLang="en-US" sz="2000" b="1" dirty="0">
                <a:solidFill>
                  <a:srgbClr val="00B0F0"/>
                </a:solidFill>
                <a:latin typeface="微軟正黑體" pitchFamily="34" charset="-120"/>
                <a:ea typeface="微軟正黑體" pitchFamily="34" charset="-120"/>
              </a:rPr>
              <a:t>顯示目前已除掉的害蟲及雜草之對應數量</a:t>
            </a:r>
          </a:p>
        </p:txBody>
      </p:sp>
      <p:sp>
        <p:nvSpPr>
          <p:cNvPr id="4" name="圓角矩形 3"/>
          <p:cNvSpPr/>
          <p:nvPr/>
        </p:nvSpPr>
        <p:spPr>
          <a:xfrm>
            <a:off x="2891644" y="3068959"/>
            <a:ext cx="5731432" cy="2744011"/>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p:cNvCxnSpPr>
            <a:stCxn id="4" idx="3"/>
            <a:endCxn id="11" idx="1"/>
          </p:cNvCxnSpPr>
          <p:nvPr/>
        </p:nvCxnSpPr>
        <p:spPr>
          <a:xfrm flipV="1">
            <a:off x="8623076" y="4038208"/>
            <a:ext cx="564626" cy="402757"/>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9187702" y="3684265"/>
            <a:ext cx="1994104" cy="707886"/>
          </a:xfrm>
          <a:prstGeom prst="rect">
            <a:avLst/>
          </a:prstGeom>
          <a:noFill/>
        </p:spPr>
        <p:txBody>
          <a:bodyPr wrap="square" rtlCol="0">
            <a:spAutoFit/>
          </a:bodyPr>
          <a:lstStyle/>
          <a:p>
            <a:r>
              <a:rPr lang="zh-TW" altLang="en-US" sz="2000" b="1" dirty="0" smtClean="0">
                <a:solidFill>
                  <a:srgbClr val="7030A0"/>
                </a:solidFill>
                <a:latin typeface="微軟正黑體" pitchFamily="34" charset="-120"/>
                <a:ea typeface="微軟正黑體" pitchFamily="34" charset="-120"/>
              </a:rPr>
              <a:t>出現</a:t>
            </a:r>
            <a:r>
              <a:rPr lang="zh-TW" altLang="en-US" sz="2000" b="1" dirty="0">
                <a:solidFill>
                  <a:srgbClr val="7030A0"/>
                </a:solidFill>
                <a:latin typeface="微軟正黑體" pitchFamily="34" charset="-120"/>
                <a:ea typeface="微軟正黑體" pitchFamily="34" charset="-120"/>
              </a:rPr>
              <a:t>害蟲或雜草之區域</a:t>
            </a:r>
            <a:r>
              <a:rPr lang="en-US" altLang="zh-TW" sz="2000" b="1" dirty="0">
                <a:solidFill>
                  <a:srgbClr val="7030A0"/>
                </a:solidFill>
                <a:latin typeface="微軟正黑體" pitchFamily="34" charset="-120"/>
                <a:ea typeface="微軟正黑體" pitchFamily="34" charset="-120"/>
              </a:rPr>
              <a:t>(3x3)</a:t>
            </a:r>
            <a:endParaRPr lang="zh-TW" altLang="en-US" sz="2000" b="1" dirty="0">
              <a:solidFill>
                <a:srgbClr val="7030A0"/>
              </a:solidFill>
              <a:latin typeface="微軟正黑體" pitchFamily="34" charset="-120"/>
              <a:ea typeface="微軟正黑體" pitchFamily="34" charset="-120"/>
            </a:endParaRPr>
          </a:p>
        </p:txBody>
      </p:sp>
    </p:spTree>
    <p:extLst>
      <p:ext uri="{BB962C8B-B14F-4D97-AF65-F5344CB8AC3E}">
        <p14:creationId xmlns:p14="http://schemas.microsoft.com/office/powerpoint/2010/main" val="3588232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rotWithShape="1">
          <a:blip r:embed="rId2"/>
          <a:srcRect l="11180" t="3293" r="16412" b="804"/>
          <a:stretch/>
        </p:blipFill>
        <p:spPr>
          <a:xfrm>
            <a:off x="2784088" y="2035156"/>
            <a:ext cx="5213610" cy="3882318"/>
          </a:xfrm>
          <a:prstGeom prst="rect">
            <a:avLst/>
          </a:prstGeom>
        </p:spPr>
      </p:pic>
      <p:sp>
        <p:nvSpPr>
          <p:cNvPr id="2" name="標題 1"/>
          <p:cNvSpPr>
            <a:spLocks noGrp="1"/>
          </p:cNvSpPr>
          <p:nvPr>
            <p:ph type="title" idx="4294967295"/>
          </p:nvPr>
        </p:nvSpPr>
        <p:spPr>
          <a:xfrm>
            <a:off x="-1497874" y="517984"/>
            <a:ext cx="8229600" cy="1143000"/>
          </a:xfrm>
        </p:spPr>
        <p:txBody>
          <a:bodyPr>
            <a:normAutofit/>
          </a:bodyPr>
          <a:lstStyle/>
          <a:p>
            <a:r>
              <a:rPr lang="zh-TW" altLang="en-US" sz="4000" b="1" dirty="0">
                <a:solidFill>
                  <a:srgbClr val="002060"/>
                </a:solidFill>
                <a:latin typeface="微軟正黑體" pitchFamily="34" charset="-120"/>
                <a:ea typeface="微軟正黑體" pitchFamily="34" charset="-120"/>
              </a:rPr>
              <a:t>魚池</a:t>
            </a:r>
            <a:r>
              <a:rPr lang="en-US" altLang="zh-TW" sz="2800" b="1" dirty="0">
                <a:solidFill>
                  <a:srgbClr val="002060"/>
                </a:solidFill>
                <a:latin typeface="微軟正黑體" pitchFamily="34" charset="-120"/>
                <a:ea typeface="微軟正黑體" pitchFamily="34" charset="-120"/>
              </a:rPr>
              <a:t>(</a:t>
            </a:r>
            <a:r>
              <a:rPr lang="zh-TW" altLang="en-US" sz="2800" b="1" dirty="0">
                <a:solidFill>
                  <a:srgbClr val="002060"/>
                </a:solidFill>
                <a:latin typeface="微軟正黑體" pitchFamily="34" charset="-120"/>
                <a:ea typeface="微軟正黑體" pitchFamily="34" charset="-120"/>
              </a:rPr>
              <a:t>釣魚小遊戲</a:t>
            </a:r>
            <a:r>
              <a:rPr lang="en-US" altLang="zh-TW" sz="2800" b="1" dirty="0">
                <a:solidFill>
                  <a:srgbClr val="002060"/>
                </a:solidFill>
                <a:latin typeface="微軟正黑體" pitchFamily="34" charset="-120"/>
                <a:ea typeface="微軟正黑體" pitchFamily="34" charset="-120"/>
              </a:rPr>
              <a:t>)</a:t>
            </a:r>
            <a:endParaRPr lang="zh-TW" altLang="en-US" sz="4800" b="1" dirty="0">
              <a:solidFill>
                <a:srgbClr val="002060"/>
              </a:solidFill>
              <a:latin typeface="微軟正黑體" pitchFamily="34" charset="-120"/>
              <a:ea typeface="微軟正黑體" pitchFamily="34" charset="-120"/>
            </a:endParaRPr>
          </a:p>
        </p:txBody>
      </p:sp>
      <p:sp>
        <p:nvSpPr>
          <p:cNvPr id="3" name="橢圓 2"/>
          <p:cNvSpPr/>
          <p:nvPr/>
        </p:nvSpPr>
        <p:spPr>
          <a:xfrm>
            <a:off x="6340838" y="2113766"/>
            <a:ext cx="1483353" cy="7200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p:cNvSpPr/>
          <p:nvPr/>
        </p:nvSpPr>
        <p:spPr>
          <a:xfrm>
            <a:off x="2883434" y="5291235"/>
            <a:ext cx="5114263" cy="72008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p:cNvSpPr txBox="1"/>
          <p:nvPr/>
        </p:nvSpPr>
        <p:spPr>
          <a:xfrm>
            <a:off x="8047914" y="2303182"/>
            <a:ext cx="1723549" cy="400110"/>
          </a:xfrm>
          <a:prstGeom prst="rect">
            <a:avLst/>
          </a:prstGeom>
          <a:noFill/>
        </p:spPr>
        <p:txBody>
          <a:bodyPr wrap="none" rtlCol="0">
            <a:spAutoFit/>
          </a:bodyPr>
          <a:lstStyle/>
          <a:p>
            <a:r>
              <a:rPr lang="zh-TW" altLang="en-US" sz="2000" b="1" dirty="0">
                <a:solidFill>
                  <a:srgbClr val="FF0000"/>
                </a:solidFill>
                <a:latin typeface="微軟正黑體" pitchFamily="34" charset="-120"/>
                <a:ea typeface="微軟正黑體" pitchFamily="34" charset="-120"/>
              </a:rPr>
              <a:t>遊戲剩餘時間</a:t>
            </a:r>
          </a:p>
        </p:txBody>
      </p:sp>
      <p:sp>
        <p:nvSpPr>
          <p:cNvPr id="6" name="文字方塊 5"/>
          <p:cNvSpPr txBox="1"/>
          <p:nvPr/>
        </p:nvSpPr>
        <p:spPr>
          <a:xfrm>
            <a:off x="4151783" y="929650"/>
            <a:ext cx="7344816" cy="461665"/>
          </a:xfrm>
          <a:prstGeom prst="rect">
            <a:avLst/>
          </a:prstGeom>
          <a:noFill/>
        </p:spPr>
        <p:txBody>
          <a:bodyPr wrap="square" rtlCol="0">
            <a:spAutoFit/>
          </a:bodyPr>
          <a:lstStyle/>
          <a:p>
            <a:pPr marL="285750" indent="-285750">
              <a:buFont typeface="Arial" pitchFamily="34" charset="0"/>
              <a:buChar char="•"/>
            </a:pPr>
            <a:r>
              <a:rPr lang="zh-TW" altLang="en-US" sz="2400" b="1" dirty="0">
                <a:latin typeface="微軟正黑體" pitchFamily="34" charset="-120"/>
                <a:ea typeface="微軟正黑體" pitchFamily="34" charset="-120"/>
              </a:rPr>
              <a:t>此畫面為點選</a:t>
            </a:r>
            <a:r>
              <a:rPr lang="zh-TW" altLang="en-US" sz="2400" b="1" dirty="0" smtClean="0">
                <a:latin typeface="微軟正黑體" pitchFamily="34" charset="-120"/>
                <a:ea typeface="微軟正黑體" pitchFamily="34" charset="-120"/>
              </a:rPr>
              <a:t>魚池後</a:t>
            </a:r>
            <a:r>
              <a:rPr lang="zh-TW" altLang="en-US" sz="2400" b="1" dirty="0">
                <a:latin typeface="微軟正黑體" pitchFamily="34" charset="-120"/>
                <a:ea typeface="微軟正黑體" pitchFamily="34" charset="-120"/>
              </a:rPr>
              <a:t>進入釣魚小遊戲之畫面</a:t>
            </a:r>
          </a:p>
        </p:txBody>
      </p:sp>
      <p:sp>
        <p:nvSpPr>
          <p:cNvPr id="7" name="文字方塊 6"/>
          <p:cNvSpPr txBox="1"/>
          <p:nvPr/>
        </p:nvSpPr>
        <p:spPr>
          <a:xfrm>
            <a:off x="8409479" y="5209588"/>
            <a:ext cx="2573842" cy="707886"/>
          </a:xfrm>
          <a:prstGeom prst="rect">
            <a:avLst/>
          </a:prstGeom>
          <a:noFill/>
        </p:spPr>
        <p:txBody>
          <a:bodyPr wrap="square" rtlCol="0">
            <a:spAutoFit/>
          </a:bodyPr>
          <a:lstStyle/>
          <a:p>
            <a:r>
              <a:rPr lang="zh-TW" altLang="en-US" sz="2000" b="1" dirty="0">
                <a:solidFill>
                  <a:srgbClr val="00B0F0"/>
                </a:solidFill>
                <a:latin typeface="微軟正黑體" pitchFamily="34" charset="-120"/>
                <a:ea typeface="微軟正黑體" pitchFamily="34" charset="-120"/>
              </a:rPr>
              <a:t>顯示目前已釣到的各種大小魚之對應數量</a:t>
            </a:r>
          </a:p>
        </p:txBody>
      </p:sp>
      <p:sp>
        <p:nvSpPr>
          <p:cNvPr id="9" name="橢圓 8"/>
          <p:cNvSpPr/>
          <p:nvPr/>
        </p:nvSpPr>
        <p:spPr>
          <a:xfrm>
            <a:off x="4519749" y="2019227"/>
            <a:ext cx="1792504" cy="864096"/>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p:cNvCxnSpPr>
            <a:stCxn id="9" idx="2"/>
            <a:endCxn id="12" idx="3"/>
          </p:cNvCxnSpPr>
          <p:nvPr/>
        </p:nvCxnSpPr>
        <p:spPr>
          <a:xfrm flipH="1">
            <a:off x="3522388" y="2451275"/>
            <a:ext cx="997361" cy="504035"/>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966612" y="2601367"/>
            <a:ext cx="2555776" cy="707886"/>
          </a:xfrm>
          <a:prstGeom prst="rect">
            <a:avLst/>
          </a:prstGeom>
          <a:noFill/>
        </p:spPr>
        <p:txBody>
          <a:bodyPr wrap="square" rtlCol="0">
            <a:spAutoFit/>
          </a:bodyPr>
          <a:lstStyle/>
          <a:p>
            <a:r>
              <a:rPr lang="zh-TW" altLang="en-US" sz="2000" b="1" dirty="0">
                <a:solidFill>
                  <a:srgbClr val="7030A0"/>
                </a:solidFill>
                <a:latin typeface="微軟正黑體" pitchFamily="34" charset="-120"/>
                <a:ea typeface="微軟正黑體" pitchFamily="34" charset="-120"/>
              </a:rPr>
              <a:t>有魚上鉤時會出現校準條之區域</a:t>
            </a:r>
          </a:p>
        </p:txBody>
      </p:sp>
    </p:spTree>
    <p:extLst>
      <p:ext uri="{BB962C8B-B14F-4D97-AF65-F5344CB8AC3E}">
        <p14:creationId xmlns:p14="http://schemas.microsoft.com/office/powerpoint/2010/main" val="4075840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2"/>
          <a:srcRect l="6558" t="5332" r="6628" b="7352"/>
          <a:stretch/>
        </p:blipFill>
        <p:spPr>
          <a:xfrm>
            <a:off x="3962400" y="1841588"/>
            <a:ext cx="7073153" cy="3999700"/>
          </a:xfrm>
          <a:prstGeom prst="rect">
            <a:avLst/>
          </a:prstGeom>
        </p:spPr>
      </p:pic>
      <p:sp>
        <p:nvSpPr>
          <p:cNvPr id="2" name="標題 1"/>
          <p:cNvSpPr>
            <a:spLocks noGrp="1"/>
          </p:cNvSpPr>
          <p:nvPr>
            <p:ph type="title" idx="4294967295"/>
          </p:nvPr>
        </p:nvSpPr>
        <p:spPr>
          <a:xfrm>
            <a:off x="-2438400" y="492372"/>
            <a:ext cx="8229600" cy="1143000"/>
          </a:xfrm>
        </p:spPr>
        <p:txBody>
          <a:bodyPr>
            <a:normAutofit/>
          </a:bodyPr>
          <a:lstStyle/>
          <a:p>
            <a:r>
              <a:rPr lang="zh-TW" altLang="en-US" sz="4000" b="1" dirty="0" smtClean="0">
                <a:solidFill>
                  <a:srgbClr val="002060"/>
                </a:solidFill>
                <a:latin typeface="微軟正黑體" pitchFamily="34" charset="-120"/>
                <a:ea typeface="微軟正黑體" pitchFamily="34" charset="-120"/>
              </a:rPr>
              <a:t>倉</a:t>
            </a:r>
            <a:r>
              <a:rPr lang="zh-TW" altLang="en-US" sz="4000" b="1" dirty="0">
                <a:solidFill>
                  <a:srgbClr val="002060"/>
                </a:solidFill>
                <a:latin typeface="微軟正黑體" pitchFamily="34" charset="-120"/>
                <a:ea typeface="微軟正黑體" pitchFamily="34" charset="-120"/>
              </a:rPr>
              <a:t>庫</a:t>
            </a:r>
          </a:p>
        </p:txBody>
      </p:sp>
      <p:sp>
        <p:nvSpPr>
          <p:cNvPr id="7" name="橢圓 6"/>
          <p:cNvSpPr/>
          <p:nvPr/>
        </p:nvSpPr>
        <p:spPr>
          <a:xfrm>
            <a:off x="4464162" y="1989033"/>
            <a:ext cx="1539211" cy="57643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4387693" y="2418354"/>
            <a:ext cx="1559773" cy="614792"/>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4457074" y="2905114"/>
            <a:ext cx="1439133" cy="576632"/>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p:cNvSpPr txBox="1"/>
          <p:nvPr/>
        </p:nvSpPr>
        <p:spPr>
          <a:xfrm>
            <a:off x="928126" y="2061569"/>
            <a:ext cx="4305641" cy="400110"/>
          </a:xfrm>
          <a:prstGeom prst="rect">
            <a:avLst/>
          </a:prstGeom>
          <a:noFill/>
        </p:spPr>
        <p:txBody>
          <a:bodyPr wrap="square" rtlCol="0">
            <a:spAutoFit/>
          </a:bodyPr>
          <a:lstStyle/>
          <a:p>
            <a:r>
              <a:rPr lang="zh-TW" altLang="en-US" sz="2000" b="1" dirty="0" smtClean="0">
                <a:solidFill>
                  <a:srgbClr val="FF0000"/>
                </a:solidFill>
                <a:latin typeface="微軟正黑體" pitchFamily="34" charset="-120"/>
                <a:ea typeface="微軟正黑體" pitchFamily="34" charset="-120"/>
              </a:rPr>
              <a:t>倉庫內物品分成三大類</a:t>
            </a:r>
            <a:r>
              <a:rPr lang="en-US" altLang="zh-TW" sz="2000" b="1" dirty="0" smtClean="0">
                <a:solidFill>
                  <a:srgbClr val="FF0000"/>
                </a:solidFill>
                <a:latin typeface="微軟正黑體" pitchFamily="34" charset="-120"/>
                <a:ea typeface="微軟正黑體" pitchFamily="34" charset="-120"/>
              </a:rPr>
              <a:t>:</a:t>
            </a:r>
          </a:p>
        </p:txBody>
      </p:sp>
      <p:sp>
        <p:nvSpPr>
          <p:cNvPr id="12" name="文字方塊 11"/>
          <p:cNvSpPr txBox="1"/>
          <p:nvPr/>
        </p:nvSpPr>
        <p:spPr>
          <a:xfrm>
            <a:off x="985846" y="2756942"/>
            <a:ext cx="2920647" cy="707886"/>
          </a:xfrm>
          <a:prstGeom prst="rect">
            <a:avLst/>
          </a:prstGeom>
          <a:noFill/>
        </p:spPr>
        <p:txBody>
          <a:bodyPr wrap="square" rtlCol="0">
            <a:spAutoFit/>
          </a:bodyPr>
          <a:lstStyle/>
          <a:p>
            <a:r>
              <a:rPr lang="zh-TW" altLang="en-US" sz="2000" b="1" dirty="0" smtClean="0">
                <a:solidFill>
                  <a:srgbClr val="00B050"/>
                </a:solidFill>
                <a:latin typeface="微軟正黑體" pitchFamily="34" charset="-120"/>
                <a:ea typeface="微軟正黑體" pitchFamily="34" charset="-120"/>
              </a:rPr>
              <a:t>熟成品</a:t>
            </a:r>
            <a:r>
              <a:rPr lang="en-US" altLang="zh-TW" sz="2000" b="1" dirty="0" smtClean="0">
                <a:solidFill>
                  <a:srgbClr val="00B050"/>
                </a:solidFill>
                <a:latin typeface="微軟正黑體" pitchFamily="34" charset="-120"/>
                <a:ea typeface="微軟正黑體" pitchFamily="34" charset="-120"/>
              </a:rPr>
              <a:t>:</a:t>
            </a:r>
            <a:r>
              <a:rPr lang="zh-TW" altLang="en-US" sz="2000" b="1" dirty="0" smtClean="0">
                <a:solidFill>
                  <a:srgbClr val="00B050"/>
                </a:solidFill>
                <a:latin typeface="微軟正黑體" pitchFamily="34" charset="-120"/>
                <a:ea typeface="微軟正黑體" pitchFamily="34" charset="-120"/>
              </a:rPr>
              <a:t>作物或動物成長值達</a:t>
            </a:r>
            <a:r>
              <a:rPr lang="en-US" altLang="zh-TW" sz="2000" b="1" dirty="0" smtClean="0">
                <a:solidFill>
                  <a:srgbClr val="00B050"/>
                </a:solidFill>
                <a:latin typeface="微軟正黑體" pitchFamily="34" charset="-120"/>
                <a:ea typeface="微軟正黑體" pitchFamily="34" charset="-120"/>
              </a:rPr>
              <a:t>100%</a:t>
            </a:r>
          </a:p>
        </p:txBody>
      </p:sp>
      <p:sp>
        <p:nvSpPr>
          <p:cNvPr id="13" name="文字方塊 12"/>
          <p:cNvSpPr txBox="1"/>
          <p:nvPr/>
        </p:nvSpPr>
        <p:spPr>
          <a:xfrm>
            <a:off x="956647" y="3487495"/>
            <a:ext cx="2987824" cy="707886"/>
          </a:xfrm>
          <a:prstGeom prst="rect">
            <a:avLst/>
          </a:prstGeom>
          <a:noFill/>
        </p:spPr>
        <p:txBody>
          <a:bodyPr wrap="square" rtlCol="0">
            <a:spAutoFit/>
          </a:bodyPr>
          <a:lstStyle/>
          <a:p>
            <a:r>
              <a:rPr lang="zh-TW" altLang="en-US" sz="2000" b="1" dirty="0" smtClean="0">
                <a:solidFill>
                  <a:srgbClr val="7030A0"/>
                </a:solidFill>
                <a:latin typeface="微軟正黑體" pitchFamily="34" charset="-120"/>
                <a:ea typeface="微軟正黑體" pitchFamily="34" charset="-120"/>
              </a:rPr>
              <a:t>待成長</a:t>
            </a:r>
            <a:r>
              <a:rPr lang="en-US" altLang="zh-TW" sz="2000" b="1" dirty="0" smtClean="0">
                <a:solidFill>
                  <a:srgbClr val="7030A0"/>
                </a:solidFill>
                <a:latin typeface="微軟正黑體" pitchFamily="34" charset="-120"/>
                <a:ea typeface="微軟正黑體" pitchFamily="34" charset="-120"/>
              </a:rPr>
              <a:t>:</a:t>
            </a:r>
            <a:r>
              <a:rPr lang="zh-TW" altLang="en-US" sz="2000" b="1" dirty="0" smtClean="0">
                <a:solidFill>
                  <a:srgbClr val="7030A0"/>
                </a:solidFill>
                <a:latin typeface="微軟正黑體" pitchFamily="34" charset="-120"/>
                <a:ea typeface="微軟正黑體" pitchFamily="34" charset="-120"/>
              </a:rPr>
              <a:t>作物或動物成長值還是</a:t>
            </a:r>
            <a:r>
              <a:rPr lang="en-US" altLang="zh-TW" sz="2000" b="1" dirty="0" smtClean="0">
                <a:solidFill>
                  <a:srgbClr val="7030A0"/>
                </a:solidFill>
                <a:latin typeface="微軟正黑體" pitchFamily="34" charset="-120"/>
                <a:ea typeface="微軟正黑體" pitchFamily="34" charset="-120"/>
              </a:rPr>
              <a:t>0%(</a:t>
            </a:r>
            <a:r>
              <a:rPr lang="zh-TW" altLang="en-US" sz="2000" b="1" dirty="0" smtClean="0">
                <a:solidFill>
                  <a:srgbClr val="7030A0"/>
                </a:solidFill>
                <a:latin typeface="微軟正黑體" pitchFamily="34" charset="-120"/>
                <a:ea typeface="微軟正黑體" pitchFamily="34" charset="-120"/>
              </a:rPr>
              <a:t>剛買回來</a:t>
            </a:r>
            <a:r>
              <a:rPr lang="en-US" altLang="zh-TW" sz="2000" b="1" dirty="0" smtClean="0">
                <a:solidFill>
                  <a:srgbClr val="7030A0"/>
                </a:solidFill>
                <a:latin typeface="微軟正黑體" pitchFamily="34" charset="-120"/>
                <a:ea typeface="微軟正黑體" pitchFamily="34" charset="-120"/>
              </a:rPr>
              <a:t>)</a:t>
            </a:r>
          </a:p>
        </p:txBody>
      </p:sp>
      <p:sp>
        <p:nvSpPr>
          <p:cNvPr id="15" name="文字方塊 14"/>
          <p:cNvSpPr txBox="1"/>
          <p:nvPr/>
        </p:nvSpPr>
        <p:spPr>
          <a:xfrm>
            <a:off x="928126" y="4218048"/>
            <a:ext cx="2987824" cy="707886"/>
          </a:xfrm>
          <a:prstGeom prst="rect">
            <a:avLst/>
          </a:prstGeom>
          <a:noFill/>
        </p:spPr>
        <p:txBody>
          <a:bodyPr wrap="square" rtlCol="0">
            <a:spAutoFit/>
          </a:bodyPr>
          <a:lstStyle/>
          <a:p>
            <a:r>
              <a:rPr lang="zh-TW" altLang="en-US" sz="2000" b="1" dirty="0" smtClean="0">
                <a:solidFill>
                  <a:srgbClr val="002060"/>
                </a:solidFill>
                <a:latin typeface="微軟正黑體" pitchFamily="34" charset="-120"/>
                <a:ea typeface="微軟正黑體" pitchFamily="34" charset="-120"/>
              </a:rPr>
              <a:t>持有物品</a:t>
            </a:r>
            <a:r>
              <a:rPr lang="en-US" altLang="zh-TW" sz="2000" b="1" dirty="0" smtClean="0">
                <a:solidFill>
                  <a:srgbClr val="002060"/>
                </a:solidFill>
                <a:latin typeface="微軟正黑體" pitchFamily="34" charset="-120"/>
                <a:ea typeface="微軟正黑體" pitchFamily="34" charset="-120"/>
              </a:rPr>
              <a:t>:</a:t>
            </a:r>
            <a:r>
              <a:rPr lang="zh-TW" altLang="en-US" sz="2000" b="1" dirty="0" smtClean="0">
                <a:solidFill>
                  <a:srgbClr val="002060"/>
                </a:solidFill>
                <a:latin typeface="微軟正黑體" pitchFamily="34" charset="-120"/>
                <a:ea typeface="微軟正黑體" pitchFamily="34" charset="-120"/>
              </a:rPr>
              <a:t>用來輔助動物或作物成長的東西</a:t>
            </a:r>
            <a:endParaRPr lang="zh-TW" altLang="en-US" sz="2000" b="1" dirty="0">
              <a:solidFill>
                <a:srgbClr val="002060"/>
              </a:solidFill>
              <a:latin typeface="微軟正黑體" pitchFamily="34" charset="-120"/>
              <a:ea typeface="微軟正黑體" pitchFamily="34" charset="-120"/>
            </a:endParaRPr>
          </a:p>
        </p:txBody>
      </p:sp>
      <p:sp>
        <p:nvSpPr>
          <p:cNvPr id="14" name="矩形 13"/>
          <p:cNvSpPr/>
          <p:nvPr/>
        </p:nvSpPr>
        <p:spPr>
          <a:xfrm>
            <a:off x="2422038" y="856164"/>
            <a:ext cx="7902898" cy="461665"/>
          </a:xfrm>
          <a:prstGeom prst="rect">
            <a:avLst/>
          </a:prstGeom>
        </p:spPr>
        <p:txBody>
          <a:bodyPr wrap="square">
            <a:spAutoFit/>
          </a:bodyPr>
          <a:lstStyle/>
          <a:p>
            <a:pPr marL="285750" indent="-285750">
              <a:buFont typeface="Arial" pitchFamily="34" charset="0"/>
              <a:buChar char="•"/>
            </a:pPr>
            <a:r>
              <a:rPr lang="zh-TW" altLang="en-US" sz="2400" b="1" dirty="0">
                <a:latin typeface="微軟正黑體" pitchFamily="34" charset="-120"/>
                <a:ea typeface="微軟正黑體" pitchFamily="34" charset="-120"/>
              </a:rPr>
              <a:t>此畫面</a:t>
            </a:r>
            <a:r>
              <a:rPr lang="zh-TW" altLang="en-US" sz="2400" b="1" dirty="0" smtClean="0">
                <a:latin typeface="微軟正黑體" pitchFamily="34" charset="-120"/>
                <a:ea typeface="微軟正黑體" pitchFamily="34" charset="-120"/>
              </a:rPr>
              <a:t>為熟成品之項目</a:t>
            </a:r>
            <a:endParaRPr lang="zh-TW" altLang="en-US" sz="2400" b="1" dirty="0">
              <a:latin typeface="微軟正黑體" pitchFamily="34" charset="-120"/>
              <a:ea typeface="微軟正黑體" pitchFamily="34" charset="-120"/>
            </a:endParaRPr>
          </a:p>
        </p:txBody>
      </p:sp>
    </p:spTree>
    <p:extLst>
      <p:ext uri="{BB962C8B-B14F-4D97-AF65-F5344CB8AC3E}">
        <p14:creationId xmlns:p14="http://schemas.microsoft.com/office/powerpoint/2010/main" val="38681821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2"/>
          <a:srcRect l="8497" t="7976" r="4233" b="6390"/>
          <a:stretch/>
        </p:blipFill>
        <p:spPr>
          <a:xfrm>
            <a:off x="3573807" y="1431115"/>
            <a:ext cx="6863806" cy="3786643"/>
          </a:xfrm>
          <a:prstGeom prst="rect">
            <a:avLst/>
          </a:prstGeom>
        </p:spPr>
      </p:pic>
      <p:pic>
        <p:nvPicPr>
          <p:cNvPr id="5" name="圖片 4"/>
          <p:cNvPicPr>
            <a:picLocks noChangeAspect="1"/>
          </p:cNvPicPr>
          <p:nvPr/>
        </p:nvPicPr>
        <p:blipFill rotWithShape="1">
          <a:blip r:embed="rId3"/>
          <a:srcRect l="6765" t="6985" r="6318" b="10479"/>
          <a:stretch/>
        </p:blipFill>
        <p:spPr>
          <a:xfrm>
            <a:off x="3573807" y="1421694"/>
            <a:ext cx="7092577" cy="3786643"/>
          </a:xfrm>
          <a:prstGeom prst="rect">
            <a:avLst/>
          </a:prstGeom>
        </p:spPr>
      </p:pic>
      <p:sp>
        <p:nvSpPr>
          <p:cNvPr id="2" name="標題 1"/>
          <p:cNvSpPr>
            <a:spLocks noGrp="1"/>
          </p:cNvSpPr>
          <p:nvPr>
            <p:ph type="title" idx="4294967295"/>
          </p:nvPr>
        </p:nvSpPr>
        <p:spPr>
          <a:xfrm>
            <a:off x="-2541427" y="486457"/>
            <a:ext cx="8229600" cy="1143000"/>
          </a:xfrm>
        </p:spPr>
        <p:txBody>
          <a:bodyPr>
            <a:normAutofit/>
          </a:bodyPr>
          <a:lstStyle/>
          <a:p>
            <a:r>
              <a:rPr lang="zh-TW" altLang="en-US" sz="4000" b="1" dirty="0" smtClean="0">
                <a:solidFill>
                  <a:srgbClr val="002060"/>
                </a:solidFill>
                <a:latin typeface="微軟正黑體" pitchFamily="34" charset="-120"/>
                <a:ea typeface="微軟正黑體" pitchFamily="34" charset="-120"/>
              </a:rPr>
              <a:t>商店</a:t>
            </a:r>
            <a:endParaRPr lang="zh-TW" altLang="en-US" sz="4000" b="1" dirty="0">
              <a:solidFill>
                <a:srgbClr val="002060"/>
              </a:solidFill>
              <a:latin typeface="微軟正黑體" pitchFamily="34" charset="-120"/>
              <a:ea typeface="微軟正黑體" pitchFamily="34" charset="-120"/>
            </a:endParaRPr>
          </a:p>
        </p:txBody>
      </p:sp>
      <p:sp>
        <p:nvSpPr>
          <p:cNvPr id="7" name="橢圓 6"/>
          <p:cNvSpPr/>
          <p:nvPr/>
        </p:nvSpPr>
        <p:spPr>
          <a:xfrm>
            <a:off x="3895724" y="1721224"/>
            <a:ext cx="920034" cy="49567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3982288" y="2216902"/>
            <a:ext cx="920034" cy="507832"/>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927324" y="1920880"/>
            <a:ext cx="2920647" cy="1015663"/>
          </a:xfrm>
          <a:prstGeom prst="rect">
            <a:avLst/>
          </a:prstGeom>
          <a:noFill/>
        </p:spPr>
        <p:txBody>
          <a:bodyPr wrap="square" rtlCol="0">
            <a:spAutoFit/>
          </a:bodyPr>
          <a:lstStyle/>
          <a:p>
            <a:r>
              <a:rPr lang="zh-TW" altLang="en-US" sz="2000" b="1" dirty="0" smtClean="0">
                <a:solidFill>
                  <a:srgbClr val="00B050"/>
                </a:solidFill>
                <a:latin typeface="微軟正黑體" pitchFamily="34" charset="-120"/>
                <a:ea typeface="微軟正黑體" pitchFamily="34" charset="-120"/>
              </a:rPr>
              <a:t>購買，可進行物品購買，根據擁有金額決定購買上限</a:t>
            </a:r>
            <a:endParaRPr lang="en-US" altLang="zh-TW" sz="2000" b="1" dirty="0" smtClean="0">
              <a:solidFill>
                <a:srgbClr val="00B050"/>
              </a:solidFill>
              <a:latin typeface="微軟正黑體" pitchFamily="34" charset="-120"/>
              <a:ea typeface="微軟正黑體" pitchFamily="34" charset="-120"/>
            </a:endParaRPr>
          </a:p>
        </p:txBody>
      </p:sp>
      <p:sp>
        <p:nvSpPr>
          <p:cNvPr id="13" name="文字方塊 12"/>
          <p:cNvSpPr txBox="1"/>
          <p:nvPr/>
        </p:nvSpPr>
        <p:spPr>
          <a:xfrm>
            <a:off x="1439056" y="3254703"/>
            <a:ext cx="2553507" cy="1015663"/>
          </a:xfrm>
          <a:prstGeom prst="rect">
            <a:avLst/>
          </a:prstGeom>
          <a:noFill/>
        </p:spPr>
        <p:txBody>
          <a:bodyPr wrap="square" rtlCol="0">
            <a:spAutoFit/>
          </a:bodyPr>
          <a:lstStyle/>
          <a:p>
            <a:r>
              <a:rPr lang="zh-TW" altLang="en-US" sz="2000" b="1" dirty="0" smtClean="0">
                <a:solidFill>
                  <a:srgbClr val="7030A0"/>
                </a:solidFill>
                <a:latin typeface="微軟正黑體" pitchFamily="34" charset="-120"/>
                <a:ea typeface="微軟正黑體" pitchFamily="34" charset="-120"/>
              </a:rPr>
              <a:t>售出，可將倉庫中的熟成品在這裡進行售出，獲取金幣</a:t>
            </a:r>
            <a:endParaRPr lang="en-US" altLang="zh-TW" sz="2000" b="1" dirty="0" smtClean="0">
              <a:solidFill>
                <a:srgbClr val="7030A0"/>
              </a:solidFill>
              <a:latin typeface="微軟正黑體" pitchFamily="34" charset="-120"/>
              <a:ea typeface="微軟正黑體" pitchFamily="34" charset="-120"/>
            </a:endParaRPr>
          </a:p>
        </p:txBody>
      </p:sp>
      <p:sp>
        <p:nvSpPr>
          <p:cNvPr id="11" name="文字方塊 10"/>
          <p:cNvSpPr txBox="1"/>
          <p:nvPr/>
        </p:nvSpPr>
        <p:spPr>
          <a:xfrm>
            <a:off x="2287706" y="868262"/>
            <a:ext cx="7344816" cy="461665"/>
          </a:xfrm>
          <a:prstGeom prst="rect">
            <a:avLst/>
          </a:prstGeom>
          <a:noFill/>
        </p:spPr>
        <p:txBody>
          <a:bodyPr wrap="square" rtlCol="0">
            <a:spAutoFit/>
          </a:bodyPr>
          <a:lstStyle/>
          <a:p>
            <a:pPr marL="285750" indent="-285750">
              <a:buFont typeface="Arial" pitchFamily="34" charset="0"/>
              <a:buChar char="•"/>
            </a:pPr>
            <a:r>
              <a:rPr lang="zh-TW" altLang="en-US" sz="2400" b="1" dirty="0">
                <a:latin typeface="微軟正黑體" pitchFamily="34" charset="-120"/>
                <a:ea typeface="微軟正黑體" pitchFamily="34" charset="-120"/>
              </a:rPr>
              <a:t>此畫面</a:t>
            </a:r>
            <a:r>
              <a:rPr lang="zh-TW" altLang="en-US" sz="2400" b="1" dirty="0" smtClean="0">
                <a:latin typeface="微軟正黑體" pitchFamily="34" charset="-120"/>
                <a:ea typeface="微軟正黑體" pitchFamily="34" charset="-120"/>
              </a:rPr>
              <a:t>為購買畫面</a:t>
            </a:r>
            <a:endParaRPr lang="zh-TW" altLang="en-US" sz="2400" b="1" dirty="0">
              <a:latin typeface="微軟正黑體" pitchFamily="34" charset="-120"/>
              <a:ea typeface="微軟正黑體" pitchFamily="34" charset="-120"/>
            </a:endParaRPr>
          </a:p>
        </p:txBody>
      </p:sp>
      <p:sp>
        <p:nvSpPr>
          <p:cNvPr id="15" name="橢圓 14"/>
          <p:cNvSpPr/>
          <p:nvPr/>
        </p:nvSpPr>
        <p:spPr>
          <a:xfrm>
            <a:off x="9070103" y="4518394"/>
            <a:ext cx="1124839" cy="5025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8448017" y="5361807"/>
            <a:ext cx="2749471" cy="400110"/>
          </a:xfrm>
          <a:prstGeom prst="rect">
            <a:avLst/>
          </a:prstGeom>
          <a:noFill/>
        </p:spPr>
        <p:txBody>
          <a:bodyPr wrap="none" rtlCol="0">
            <a:spAutoFit/>
          </a:bodyPr>
          <a:lstStyle/>
          <a:p>
            <a:r>
              <a:rPr lang="zh-TW" altLang="en-US" sz="2000" b="1" dirty="0" smtClean="0">
                <a:solidFill>
                  <a:srgbClr val="FF0000"/>
                </a:solidFill>
                <a:latin typeface="微軟正黑體" pitchFamily="34" charset="-120"/>
                <a:ea typeface="微軟正黑體" pitchFamily="34" charset="-120"/>
              </a:rPr>
              <a:t>確定購買，做最後確認</a:t>
            </a:r>
            <a:endParaRPr lang="zh-TW" altLang="en-US" sz="2000" b="1" dirty="0">
              <a:solidFill>
                <a:srgbClr val="FF0000"/>
              </a:solidFill>
              <a:latin typeface="微軟正黑體" pitchFamily="34" charset="-120"/>
              <a:ea typeface="微軟正黑體" pitchFamily="34" charset="-120"/>
            </a:endParaRPr>
          </a:p>
        </p:txBody>
      </p:sp>
    </p:spTree>
    <p:extLst>
      <p:ext uri="{BB962C8B-B14F-4D97-AF65-F5344CB8AC3E}">
        <p14:creationId xmlns:p14="http://schemas.microsoft.com/office/powerpoint/2010/main" val="388049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p:bldP spid="13" grpId="0"/>
      <p:bldP spid="15" grpId="0"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5400" b="1" dirty="0">
                <a:solidFill>
                  <a:srgbClr val="002060"/>
                </a:solidFill>
                <a:latin typeface="微軟正黑體" panose="020B0604030504040204" pitchFamily="34" charset="-120"/>
                <a:ea typeface="微軟正黑體" panose="020B0604030504040204" pitchFamily="34" charset="-120"/>
              </a:rPr>
              <a:t>製作時遭遇的困難</a:t>
            </a:r>
          </a:p>
        </p:txBody>
      </p:sp>
      <p:sp>
        <p:nvSpPr>
          <p:cNvPr id="3" name="文字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257026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5400" b="1" dirty="0" smtClean="0">
                <a:solidFill>
                  <a:srgbClr val="002060"/>
                </a:solidFill>
                <a:latin typeface="微軟正黑體" panose="020B0604030504040204" pitchFamily="34" charset="-120"/>
                <a:ea typeface="微軟正黑體" panose="020B0604030504040204" pitchFamily="34" charset="-120"/>
              </a:rPr>
              <a:t>系統架構</a:t>
            </a:r>
            <a:endParaRPr lang="zh-TW" altLang="en-US" sz="5400" b="1" dirty="0">
              <a:solidFill>
                <a:srgbClr val="002060"/>
              </a:solidFill>
              <a:latin typeface="微軟正黑體" panose="020B0604030504040204" pitchFamily="34" charset="-120"/>
              <a:ea typeface="微軟正黑體" panose="020B0604030504040204" pitchFamily="34" charset="-120"/>
            </a:endParaRPr>
          </a:p>
        </p:txBody>
      </p:sp>
      <p:sp>
        <p:nvSpPr>
          <p:cNvPr id="3" name="文字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3211689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2"/>
          <p:cNvSpPr txBox="1">
            <a:spLocks/>
          </p:cNvSpPr>
          <p:nvPr/>
        </p:nvSpPr>
        <p:spPr>
          <a:xfrm>
            <a:off x="1295401" y="2181375"/>
            <a:ext cx="9601196" cy="3318936"/>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TW" altLang="zh-TW" sz="2800" dirty="0" smtClean="0">
                <a:latin typeface="+mj-ea"/>
                <a:ea typeface="+mj-ea"/>
              </a:rPr>
              <a:t>原本大家都用</a:t>
            </a:r>
            <a:r>
              <a:rPr lang="en-US" altLang="zh-TW" sz="2800" dirty="0" err="1" smtClean="0">
                <a:latin typeface="+mj-ea"/>
                <a:ea typeface="+mj-ea"/>
              </a:rPr>
              <a:t>JFrame</a:t>
            </a:r>
            <a:r>
              <a:rPr lang="zh-TW" altLang="zh-TW" sz="2800" dirty="0" smtClean="0">
                <a:latin typeface="+mj-ea"/>
                <a:ea typeface="+mj-ea"/>
              </a:rPr>
              <a:t>寫各自遊戲視窗的</a:t>
            </a:r>
            <a:r>
              <a:rPr lang="en-US" altLang="zh-TW" sz="2800" dirty="0" smtClean="0">
                <a:latin typeface="+mj-ea"/>
                <a:ea typeface="+mj-ea"/>
              </a:rPr>
              <a:t>code</a:t>
            </a:r>
            <a:r>
              <a:rPr lang="zh-TW" altLang="zh-TW" sz="2800" dirty="0" smtClean="0">
                <a:latin typeface="+mj-ea"/>
                <a:ea typeface="+mj-ea"/>
              </a:rPr>
              <a:t>，最後為了整合必須把他們全部整理成</a:t>
            </a:r>
            <a:r>
              <a:rPr lang="en-US" altLang="zh-TW" sz="2800" dirty="0" err="1" smtClean="0">
                <a:latin typeface="+mj-ea"/>
                <a:ea typeface="+mj-ea"/>
              </a:rPr>
              <a:t>JPanel</a:t>
            </a:r>
            <a:r>
              <a:rPr lang="zh-TW" altLang="zh-TW" sz="2800" dirty="0" smtClean="0">
                <a:latin typeface="+mj-ea"/>
                <a:ea typeface="+mj-ea"/>
              </a:rPr>
              <a:t>，有些</a:t>
            </a:r>
            <a:r>
              <a:rPr lang="en-US" altLang="zh-TW" sz="2800" dirty="0" smtClean="0">
                <a:latin typeface="+mj-ea"/>
                <a:ea typeface="+mj-ea"/>
              </a:rPr>
              <a:t>function</a:t>
            </a:r>
            <a:r>
              <a:rPr lang="zh-TW" altLang="zh-TW" sz="2800" dirty="0" smtClean="0">
                <a:latin typeface="+mj-ea"/>
                <a:ea typeface="+mj-ea"/>
              </a:rPr>
              <a:t>需要調整，較為耗時。</a:t>
            </a:r>
          </a:p>
          <a:p>
            <a:r>
              <a:rPr lang="zh-TW" altLang="zh-TW" sz="2800" dirty="0" smtClean="0">
                <a:latin typeface="+mj-ea"/>
                <a:ea typeface="+mj-ea"/>
              </a:rPr>
              <a:t>我們主畫面進入各個區域畫面的</a:t>
            </a:r>
            <a:r>
              <a:rPr lang="en-US" altLang="zh-TW" sz="2800" dirty="0" smtClean="0">
                <a:latin typeface="+mj-ea"/>
                <a:ea typeface="+mj-ea"/>
              </a:rPr>
              <a:t>code</a:t>
            </a:r>
            <a:r>
              <a:rPr lang="zh-TW" altLang="zh-TW" sz="2800" dirty="0" smtClean="0">
                <a:latin typeface="+mj-ea"/>
                <a:ea typeface="+mj-ea"/>
              </a:rPr>
              <a:t>不是用</a:t>
            </a:r>
            <a:r>
              <a:rPr lang="en-US" altLang="zh-TW" sz="2800" dirty="0" err="1" smtClean="0">
                <a:latin typeface="+mj-ea"/>
                <a:ea typeface="+mj-ea"/>
              </a:rPr>
              <a:t>JButton</a:t>
            </a:r>
            <a:r>
              <a:rPr lang="zh-TW" altLang="zh-TW" sz="2800" dirty="0" smtClean="0">
                <a:latin typeface="+mj-ea"/>
                <a:ea typeface="+mj-ea"/>
              </a:rPr>
              <a:t>去寫的，而是用</a:t>
            </a:r>
            <a:r>
              <a:rPr lang="en-US" altLang="zh-TW" sz="2800" dirty="0" smtClean="0">
                <a:latin typeface="+mj-ea"/>
                <a:ea typeface="+mj-ea"/>
              </a:rPr>
              <a:t>Polygon</a:t>
            </a:r>
            <a:r>
              <a:rPr lang="zh-TW" altLang="zh-TW" sz="2800" dirty="0" smtClean="0">
                <a:latin typeface="+mj-ea"/>
                <a:ea typeface="+mj-ea"/>
              </a:rPr>
              <a:t>根據背景物件形狀手動拉出多邊形，再加入</a:t>
            </a:r>
            <a:r>
              <a:rPr lang="en-US" altLang="zh-TW" sz="2800" dirty="0" err="1" smtClean="0">
                <a:latin typeface="+mj-ea"/>
                <a:ea typeface="+mj-ea"/>
              </a:rPr>
              <a:t>addMouseListener</a:t>
            </a:r>
            <a:r>
              <a:rPr lang="en-US" altLang="zh-TW" sz="2800" dirty="0" smtClean="0">
                <a:latin typeface="+mj-ea"/>
                <a:ea typeface="+mj-ea"/>
              </a:rPr>
              <a:t>()</a:t>
            </a:r>
            <a:r>
              <a:rPr lang="zh-TW" altLang="zh-TW" sz="2800" dirty="0" smtClean="0">
                <a:latin typeface="+mj-ea"/>
                <a:ea typeface="+mj-ea"/>
              </a:rPr>
              <a:t>進行判斷。在設置上比</a:t>
            </a:r>
            <a:r>
              <a:rPr lang="en-US" altLang="zh-TW" sz="2800" dirty="0" err="1" smtClean="0">
                <a:latin typeface="+mj-ea"/>
                <a:ea typeface="+mj-ea"/>
              </a:rPr>
              <a:t>JButtom</a:t>
            </a:r>
            <a:r>
              <a:rPr lang="zh-TW" altLang="zh-TW" sz="2800" dirty="0" smtClean="0">
                <a:latin typeface="+mj-ea"/>
                <a:ea typeface="+mj-ea"/>
              </a:rPr>
              <a:t>麻煩很多，拉多邊形花了不少時間，卻能讓整個作品更精緻。</a:t>
            </a:r>
            <a:endParaRPr lang="zh-TW" altLang="zh-TW" sz="2800" dirty="0">
              <a:latin typeface="+mj-ea"/>
              <a:ea typeface="+mj-ea"/>
            </a:endParaRPr>
          </a:p>
        </p:txBody>
      </p:sp>
      <p:sp>
        <p:nvSpPr>
          <p:cNvPr id="3" name="標題 1"/>
          <p:cNvSpPr txBox="1">
            <a:spLocks/>
          </p:cNvSpPr>
          <p:nvPr/>
        </p:nvSpPr>
        <p:spPr>
          <a:xfrm>
            <a:off x="-146959" y="755579"/>
            <a:ext cx="4751615" cy="114300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z="4800" b="1" dirty="0">
                <a:solidFill>
                  <a:srgbClr val="002060"/>
                </a:solidFill>
                <a:latin typeface="微軟正黑體" pitchFamily="34" charset="-120"/>
                <a:ea typeface="微軟正黑體" pitchFamily="34" charset="-120"/>
              </a:rPr>
              <a:t>主畫面</a:t>
            </a:r>
          </a:p>
        </p:txBody>
      </p:sp>
    </p:spTree>
    <p:extLst>
      <p:ext uri="{BB962C8B-B14F-4D97-AF65-F5344CB8AC3E}">
        <p14:creationId xmlns:p14="http://schemas.microsoft.com/office/powerpoint/2010/main" val="25751962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2"/>
          <p:cNvSpPr txBox="1">
            <a:spLocks/>
          </p:cNvSpPr>
          <p:nvPr/>
        </p:nvSpPr>
        <p:spPr>
          <a:xfrm>
            <a:off x="1442358" y="2158394"/>
            <a:ext cx="9601196" cy="3615268"/>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TW" altLang="zh-TW" sz="2800" dirty="0" smtClean="0">
                <a:latin typeface="+mj-ea"/>
                <a:ea typeface="+mj-ea"/>
              </a:rPr>
              <a:t>有關動物飼養時跟捕捉後的移動，本來是想透過</a:t>
            </a:r>
            <a:r>
              <a:rPr lang="en-US" altLang="zh-TW" sz="2800" dirty="0" smtClean="0">
                <a:latin typeface="+mj-ea"/>
                <a:ea typeface="+mj-ea"/>
              </a:rPr>
              <a:t>new timer </a:t>
            </a:r>
            <a:r>
              <a:rPr lang="zh-TW" altLang="zh-TW" sz="2800" dirty="0" smtClean="0">
                <a:latin typeface="+mj-ea"/>
                <a:ea typeface="+mj-ea"/>
              </a:rPr>
              <a:t>跟</a:t>
            </a:r>
            <a:r>
              <a:rPr lang="en-US" altLang="zh-TW" sz="2800" dirty="0" err="1" smtClean="0">
                <a:latin typeface="+mj-ea"/>
                <a:ea typeface="+mj-ea"/>
              </a:rPr>
              <a:t>timer.stop</a:t>
            </a:r>
            <a:r>
              <a:rPr lang="en-US" altLang="zh-TW" sz="2800" dirty="0" smtClean="0">
                <a:latin typeface="+mj-ea"/>
                <a:ea typeface="+mj-ea"/>
              </a:rPr>
              <a:t>()</a:t>
            </a:r>
            <a:r>
              <a:rPr lang="zh-TW" altLang="zh-TW" sz="2800" dirty="0" smtClean="0">
                <a:latin typeface="+mj-ea"/>
                <a:ea typeface="+mj-ea"/>
              </a:rPr>
              <a:t>來操控，但發現這樣</a:t>
            </a:r>
            <a:r>
              <a:rPr lang="en-US" altLang="zh-TW" sz="2800" dirty="0" smtClean="0">
                <a:latin typeface="+mj-ea"/>
                <a:ea typeface="+mj-ea"/>
              </a:rPr>
              <a:t>timer</a:t>
            </a:r>
            <a:r>
              <a:rPr lang="zh-TW" altLang="zh-TW" sz="2800" dirty="0" smtClean="0">
                <a:latin typeface="+mj-ea"/>
                <a:ea typeface="+mj-ea"/>
              </a:rPr>
              <a:t>變數名稱好像需要根據不同的按鈕不斷變換，會變得很複雜，因此後來的解決方式是：在一開始即將所有</a:t>
            </a:r>
            <a:r>
              <a:rPr lang="en-US" altLang="zh-TW" sz="2800" dirty="0" smtClean="0">
                <a:latin typeface="+mj-ea"/>
                <a:ea typeface="+mj-ea"/>
              </a:rPr>
              <a:t>timer </a:t>
            </a:r>
            <a:r>
              <a:rPr lang="zh-TW" altLang="zh-TW" sz="2800" dirty="0" smtClean="0">
                <a:latin typeface="+mj-ea"/>
                <a:ea typeface="+mj-ea"/>
              </a:rPr>
              <a:t>設定好，透過</a:t>
            </a:r>
            <a:r>
              <a:rPr lang="en-US" altLang="zh-TW" sz="2800" dirty="0" err="1" smtClean="0">
                <a:latin typeface="+mj-ea"/>
                <a:ea typeface="+mj-ea"/>
              </a:rPr>
              <a:t>button.setvisible</a:t>
            </a:r>
            <a:r>
              <a:rPr lang="en-US" altLang="zh-TW" sz="2800" dirty="0" smtClean="0">
                <a:latin typeface="+mj-ea"/>
                <a:ea typeface="+mj-ea"/>
              </a:rPr>
              <a:t>()</a:t>
            </a:r>
            <a:r>
              <a:rPr lang="zh-TW" altLang="zh-TW" sz="2800" dirty="0" smtClean="0">
                <a:latin typeface="+mj-ea"/>
                <a:ea typeface="+mj-ea"/>
              </a:rPr>
              <a:t>顯示牧場裡的動物數量，當要飼養動物時，直接將數量傳入按鈕裡並顯示，捕捉後再隱藏。</a:t>
            </a:r>
          </a:p>
        </p:txBody>
      </p:sp>
      <p:sp>
        <p:nvSpPr>
          <p:cNvPr id="3" name="標題 1"/>
          <p:cNvSpPr txBox="1">
            <a:spLocks/>
          </p:cNvSpPr>
          <p:nvPr/>
        </p:nvSpPr>
        <p:spPr>
          <a:xfrm>
            <a:off x="-146960" y="807588"/>
            <a:ext cx="4751615" cy="114300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z="4800" b="1" dirty="0" smtClean="0">
                <a:solidFill>
                  <a:srgbClr val="002060"/>
                </a:solidFill>
                <a:latin typeface="微軟正黑體" pitchFamily="34" charset="-120"/>
                <a:ea typeface="微軟正黑體" pitchFamily="34" charset="-120"/>
              </a:rPr>
              <a:t>牧場</a:t>
            </a:r>
            <a:endParaRPr lang="zh-TW" altLang="en-US" sz="4800" b="1" dirty="0">
              <a:solidFill>
                <a:srgbClr val="002060"/>
              </a:solidFill>
              <a:latin typeface="微軟正黑體" pitchFamily="34" charset="-120"/>
              <a:ea typeface="微軟正黑體" pitchFamily="34" charset="-12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7463" y="4810283"/>
            <a:ext cx="1581148" cy="1233097"/>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243" y="5092697"/>
            <a:ext cx="1016000" cy="1016000"/>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7600" y="5441947"/>
            <a:ext cx="635000" cy="666750"/>
          </a:xfrm>
          <a:prstGeom prst="rect">
            <a:avLst/>
          </a:prstGeom>
        </p:spPr>
      </p:pic>
    </p:spTree>
    <p:extLst>
      <p:ext uri="{BB962C8B-B14F-4D97-AF65-F5344CB8AC3E}">
        <p14:creationId xmlns:p14="http://schemas.microsoft.com/office/powerpoint/2010/main" val="34492353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2"/>
          <p:cNvSpPr txBox="1">
            <a:spLocks/>
          </p:cNvSpPr>
          <p:nvPr/>
        </p:nvSpPr>
        <p:spPr>
          <a:xfrm>
            <a:off x="1442358" y="2125737"/>
            <a:ext cx="9601196" cy="3615268"/>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TW" altLang="zh-TW" sz="2800" dirty="0">
                <a:latin typeface="+mj-ea"/>
                <a:ea typeface="+mj-ea"/>
              </a:rPr>
              <a:t>我們動物的是用</a:t>
            </a:r>
            <a:r>
              <a:rPr lang="en-US" altLang="zh-TW" sz="2800" dirty="0" err="1">
                <a:latin typeface="+mj-ea"/>
                <a:ea typeface="+mj-ea"/>
              </a:rPr>
              <a:t>Arraylist</a:t>
            </a:r>
            <a:r>
              <a:rPr lang="zh-TW" altLang="zh-TW" sz="2800" dirty="0">
                <a:latin typeface="+mj-ea"/>
                <a:ea typeface="+mj-ea"/>
              </a:rPr>
              <a:t>型態實作，因此會碰到一些問題：假設當下捕捉的動物是</a:t>
            </a:r>
            <a:r>
              <a:rPr lang="en-US" altLang="zh-TW" sz="2800" dirty="0" err="1">
                <a:latin typeface="+mj-ea"/>
                <a:ea typeface="+mj-ea"/>
              </a:rPr>
              <a:t>Arraylist</a:t>
            </a:r>
            <a:r>
              <a:rPr lang="zh-TW" altLang="zh-TW" sz="2800" dirty="0">
                <a:latin typeface="+mj-ea"/>
                <a:ea typeface="+mj-ea"/>
              </a:rPr>
              <a:t>中的第五個，那麼後面的動物會依序往前遞補，導致點擊捕捉的時候，動物會一瞬間換位子；原本第五隻動物的位置會被第六隻動物取代，第六隻動物原本的位置則會被第七支取代，以此類推，因此之後就改成捕捉時，第五動物就直接設為</a:t>
            </a:r>
            <a:r>
              <a:rPr lang="en-US" altLang="zh-TW" sz="2800" dirty="0">
                <a:latin typeface="+mj-ea"/>
                <a:ea typeface="+mj-ea"/>
              </a:rPr>
              <a:t>null</a:t>
            </a:r>
            <a:r>
              <a:rPr lang="zh-TW" altLang="zh-TW" sz="2800" dirty="0">
                <a:latin typeface="+mj-ea"/>
                <a:ea typeface="+mj-ea"/>
              </a:rPr>
              <a:t>，不會動到後面的動物。</a:t>
            </a:r>
          </a:p>
        </p:txBody>
      </p:sp>
      <p:sp>
        <p:nvSpPr>
          <p:cNvPr id="3" name="標題 1"/>
          <p:cNvSpPr txBox="1">
            <a:spLocks/>
          </p:cNvSpPr>
          <p:nvPr/>
        </p:nvSpPr>
        <p:spPr>
          <a:xfrm>
            <a:off x="-146959" y="823917"/>
            <a:ext cx="4751615" cy="114300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z="4800" b="1" dirty="0" smtClean="0">
                <a:solidFill>
                  <a:srgbClr val="002060"/>
                </a:solidFill>
                <a:latin typeface="微軟正黑體" pitchFamily="34" charset="-120"/>
                <a:ea typeface="微軟正黑體" pitchFamily="34" charset="-120"/>
              </a:rPr>
              <a:t>牧場</a:t>
            </a:r>
            <a:endParaRPr lang="zh-TW" altLang="en-US" sz="4800" b="1" dirty="0">
              <a:solidFill>
                <a:srgbClr val="002060"/>
              </a:solidFill>
              <a:latin typeface="微軟正黑體" pitchFamily="34" charset="-120"/>
              <a:ea typeface="微軟正黑體" pitchFamily="34" charset="-120"/>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727" y="5467954"/>
            <a:ext cx="635000" cy="666750"/>
          </a:xfrm>
          <a:prstGeom prst="rect">
            <a:avLst/>
          </a:prstGeom>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207" y="4912217"/>
            <a:ext cx="1567544" cy="1222487"/>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6348" y="5193696"/>
            <a:ext cx="1016000" cy="1016000"/>
          </a:xfrm>
          <a:prstGeom prst="rect">
            <a:avLst/>
          </a:prstGeom>
        </p:spPr>
      </p:pic>
    </p:spTree>
    <p:extLst>
      <p:ext uri="{BB962C8B-B14F-4D97-AF65-F5344CB8AC3E}">
        <p14:creationId xmlns:p14="http://schemas.microsoft.com/office/powerpoint/2010/main" val="28172878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2"/>
          <p:cNvSpPr txBox="1">
            <a:spLocks/>
          </p:cNvSpPr>
          <p:nvPr/>
        </p:nvSpPr>
        <p:spPr>
          <a:xfrm>
            <a:off x="1442358" y="2125737"/>
            <a:ext cx="9601196" cy="3615268"/>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TW" altLang="zh-TW" sz="2800" dirty="0">
                <a:latin typeface="+mj-ea"/>
                <a:ea typeface="+mj-ea"/>
              </a:rPr>
              <a:t>農場土地是透過</a:t>
            </a:r>
            <a:r>
              <a:rPr lang="en-US" altLang="zh-TW" sz="2800" dirty="0">
                <a:latin typeface="+mj-ea"/>
                <a:ea typeface="+mj-ea"/>
              </a:rPr>
              <a:t>12</a:t>
            </a:r>
            <a:r>
              <a:rPr lang="zh-TW" altLang="zh-TW" sz="2800" dirty="0">
                <a:latin typeface="+mj-ea"/>
                <a:ea typeface="+mj-ea"/>
              </a:rPr>
              <a:t>個</a:t>
            </a:r>
            <a:r>
              <a:rPr lang="en-US" altLang="zh-TW" sz="2800" dirty="0" err="1">
                <a:latin typeface="+mj-ea"/>
                <a:ea typeface="+mj-ea"/>
              </a:rPr>
              <a:t>Arraylist</a:t>
            </a:r>
            <a:r>
              <a:rPr lang="zh-TW" altLang="zh-TW" sz="2800" dirty="0">
                <a:latin typeface="+mj-ea"/>
                <a:ea typeface="+mj-ea"/>
              </a:rPr>
              <a:t>去實作：第一個種植的作物會放在</a:t>
            </a:r>
            <a:r>
              <a:rPr lang="en-US" altLang="zh-TW" sz="2800" dirty="0" err="1">
                <a:latin typeface="+mj-ea"/>
                <a:ea typeface="+mj-ea"/>
              </a:rPr>
              <a:t>Arraylist</a:t>
            </a:r>
            <a:r>
              <a:rPr lang="zh-TW" altLang="zh-TW" sz="2800" dirty="0">
                <a:latin typeface="+mj-ea"/>
                <a:ea typeface="+mj-ea"/>
              </a:rPr>
              <a:t>的第</a:t>
            </a:r>
            <a:r>
              <a:rPr lang="en-US" altLang="zh-TW" sz="2800" dirty="0">
                <a:latin typeface="+mj-ea"/>
                <a:ea typeface="+mj-ea"/>
              </a:rPr>
              <a:t>0</a:t>
            </a:r>
            <a:r>
              <a:rPr lang="zh-TW" altLang="zh-TW" sz="2800" dirty="0">
                <a:latin typeface="+mj-ea"/>
                <a:ea typeface="+mj-ea"/>
              </a:rPr>
              <a:t>個位置，第二個放在</a:t>
            </a:r>
            <a:r>
              <a:rPr lang="en-US" altLang="zh-TW" sz="2800" dirty="0" err="1">
                <a:latin typeface="+mj-ea"/>
                <a:ea typeface="+mj-ea"/>
              </a:rPr>
              <a:t>Arraylist</a:t>
            </a:r>
            <a:r>
              <a:rPr lang="zh-TW" altLang="zh-TW" sz="2800" dirty="0">
                <a:latin typeface="+mj-ea"/>
                <a:ea typeface="+mj-ea"/>
              </a:rPr>
              <a:t>的第</a:t>
            </a:r>
            <a:r>
              <a:rPr lang="en-US" altLang="zh-TW" sz="2800" dirty="0">
                <a:latin typeface="+mj-ea"/>
                <a:ea typeface="+mj-ea"/>
              </a:rPr>
              <a:t>1</a:t>
            </a:r>
            <a:r>
              <a:rPr lang="zh-TW" altLang="zh-TW" sz="2800" dirty="0">
                <a:latin typeface="+mj-ea"/>
                <a:ea typeface="+mj-ea"/>
              </a:rPr>
              <a:t>個位置，以此類推；但是在收割作物時，會因為新增作物的順序問題，導致土地的</a:t>
            </a:r>
            <a:r>
              <a:rPr lang="en-US" altLang="zh-TW" sz="2800" dirty="0" err="1">
                <a:latin typeface="+mj-ea"/>
                <a:ea typeface="+mj-ea"/>
              </a:rPr>
              <a:t>Arraylist</a:t>
            </a:r>
            <a:r>
              <a:rPr lang="zh-TW" altLang="zh-TW" sz="2800" dirty="0">
                <a:latin typeface="+mj-ea"/>
                <a:ea typeface="+mj-ea"/>
              </a:rPr>
              <a:t>收割後被刪除，後面的土地就會被移動，因此後來新增了一個</a:t>
            </a:r>
            <a:r>
              <a:rPr lang="en-US" altLang="zh-TW" sz="2800" dirty="0" err="1">
                <a:latin typeface="+mj-ea"/>
                <a:ea typeface="+mj-ea"/>
              </a:rPr>
              <a:t>storeCropArray</a:t>
            </a:r>
            <a:r>
              <a:rPr lang="zh-TW" altLang="zh-TW" sz="2800" dirty="0">
                <a:latin typeface="+mj-ea"/>
                <a:ea typeface="+mj-ea"/>
              </a:rPr>
              <a:t>的陣列來記錄各個土地種植的順序，然後</a:t>
            </a:r>
            <a:r>
              <a:rPr lang="en-US" altLang="zh-TW" sz="2800" dirty="0" err="1">
                <a:latin typeface="+mj-ea"/>
                <a:ea typeface="+mj-ea"/>
              </a:rPr>
              <a:t>JButton</a:t>
            </a:r>
            <a:r>
              <a:rPr lang="zh-TW" altLang="zh-TW" sz="2800" dirty="0">
                <a:latin typeface="+mj-ea"/>
                <a:ea typeface="+mj-ea"/>
              </a:rPr>
              <a:t>的顯示會依照</a:t>
            </a:r>
            <a:r>
              <a:rPr lang="en-US" altLang="zh-TW" sz="2800" dirty="0" err="1">
                <a:latin typeface="+mj-ea"/>
                <a:ea typeface="+mj-ea"/>
              </a:rPr>
              <a:t>storeCropArray</a:t>
            </a:r>
            <a:r>
              <a:rPr lang="zh-TW" altLang="zh-TW" sz="2800" dirty="0">
                <a:latin typeface="+mj-ea"/>
                <a:ea typeface="+mj-ea"/>
              </a:rPr>
              <a:t>去變動，才解決這個現象。</a:t>
            </a:r>
          </a:p>
        </p:txBody>
      </p:sp>
      <p:sp>
        <p:nvSpPr>
          <p:cNvPr id="3" name="標題 1"/>
          <p:cNvSpPr txBox="1">
            <a:spLocks/>
          </p:cNvSpPr>
          <p:nvPr/>
        </p:nvSpPr>
        <p:spPr>
          <a:xfrm>
            <a:off x="-146959" y="823917"/>
            <a:ext cx="4751615" cy="114300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z="4800" b="1" dirty="0">
                <a:solidFill>
                  <a:srgbClr val="002060"/>
                </a:solidFill>
                <a:latin typeface="微軟正黑體" pitchFamily="34" charset="-120"/>
                <a:ea typeface="微軟正黑體" pitchFamily="34" charset="-120"/>
              </a:rPr>
              <a:t>農</a:t>
            </a:r>
            <a:r>
              <a:rPr lang="zh-TW" altLang="en-US" sz="4800" b="1" dirty="0" smtClean="0">
                <a:solidFill>
                  <a:srgbClr val="002060"/>
                </a:solidFill>
                <a:latin typeface="微軟正黑體" pitchFamily="34" charset="-120"/>
                <a:ea typeface="微軟正黑體" pitchFamily="34" charset="-120"/>
              </a:rPr>
              <a:t>場</a:t>
            </a:r>
            <a:endParaRPr lang="zh-TW" altLang="en-US" sz="4800" b="1" dirty="0">
              <a:solidFill>
                <a:srgbClr val="002060"/>
              </a:solidFill>
              <a:latin typeface="微軟正黑體" pitchFamily="34" charset="-120"/>
              <a:ea typeface="微軟正黑體" pitchFamily="34" charset="-12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8233" y="4849585"/>
            <a:ext cx="1866130" cy="1489556"/>
          </a:xfrm>
          <a:prstGeom prst="rect">
            <a:avLst/>
          </a:prstGeom>
        </p:spPr>
      </p:pic>
    </p:spTree>
    <p:extLst>
      <p:ext uri="{BB962C8B-B14F-4D97-AF65-F5344CB8AC3E}">
        <p14:creationId xmlns:p14="http://schemas.microsoft.com/office/powerpoint/2010/main" val="21757222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2"/>
          <p:cNvSpPr txBox="1">
            <a:spLocks/>
          </p:cNvSpPr>
          <p:nvPr/>
        </p:nvSpPr>
        <p:spPr>
          <a:xfrm>
            <a:off x="1361971" y="1941876"/>
            <a:ext cx="9651022" cy="3615268"/>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TW" altLang="zh-TW" dirty="0">
                <a:latin typeface="+mj-ea"/>
                <a:ea typeface="+mj-ea"/>
              </a:rPr>
              <a:t>原先使用</a:t>
            </a:r>
            <a:r>
              <a:rPr lang="en-US" altLang="zh-TW" dirty="0" smtClean="0">
                <a:latin typeface="+mj-ea"/>
                <a:ea typeface="+mj-ea"/>
              </a:rPr>
              <a:t>Mac</a:t>
            </a:r>
            <a:r>
              <a:rPr lang="zh-TW" altLang="zh-TW" dirty="0" smtClean="0">
                <a:latin typeface="+mj-ea"/>
                <a:ea typeface="+mj-ea"/>
              </a:rPr>
              <a:t>撰寫</a:t>
            </a:r>
            <a:r>
              <a:rPr lang="zh-TW" altLang="zh-TW" dirty="0">
                <a:latin typeface="+mj-ea"/>
                <a:ea typeface="+mj-ea"/>
              </a:rPr>
              <a:t>程式，在撰寫捕蟲遊戲時，想以圖片取代滑鼠</a:t>
            </a:r>
            <a:r>
              <a:rPr lang="zh-TW" altLang="zh-TW" dirty="0" smtClean="0">
                <a:latin typeface="+mj-ea"/>
                <a:ea typeface="+mj-ea"/>
              </a:rPr>
              <a:t>游標</a:t>
            </a:r>
            <a:r>
              <a:rPr lang="zh-TW" altLang="en-US" dirty="0" smtClean="0">
                <a:latin typeface="+mj-ea"/>
                <a:ea typeface="+mj-ea"/>
              </a:rPr>
              <a:t>，</a:t>
            </a:r>
            <a:r>
              <a:rPr lang="zh-TW" altLang="zh-TW" dirty="0" smtClean="0">
                <a:latin typeface="+mj-ea"/>
                <a:ea typeface="+mj-ea"/>
              </a:rPr>
              <a:t>但是</a:t>
            </a:r>
            <a:r>
              <a:rPr lang="zh-TW" altLang="zh-TW" dirty="0">
                <a:latin typeface="+mj-ea"/>
                <a:ea typeface="+mj-ea"/>
              </a:rPr>
              <a:t>在</a:t>
            </a:r>
            <a:r>
              <a:rPr lang="en-US" altLang="zh-TW" dirty="0">
                <a:latin typeface="+mj-ea"/>
                <a:ea typeface="+mj-ea"/>
              </a:rPr>
              <a:t>mac</a:t>
            </a:r>
            <a:r>
              <a:rPr lang="zh-TW" altLang="zh-TW" dirty="0">
                <a:latin typeface="+mj-ea"/>
                <a:ea typeface="+mj-ea"/>
              </a:rPr>
              <a:t>上執行遊戲游標圖片太大。改以</a:t>
            </a:r>
            <a:r>
              <a:rPr lang="en-US" altLang="zh-TW" dirty="0">
                <a:latin typeface="+mj-ea"/>
                <a:ea typeface="+mj-ea"/>
              </a:rPr>
              <a:t>windows</a:t>
            </a:r>
            <a:r>
              <a:rPr lang="zh-TW" altLang="zh-TW" dirty="0">
                <a:latin typeface="+mj-ea"/>
                <a:ea typeface="+mj-ea"/>
              </a:rPr>
              <a:t>執行圖片超小</a:t>
            </a:r>
            <a:r>
              <a:rPr lang="zh-TW" altLang="zh-TW" dirty="0" smtClean="0">
                <a:latin typeface="+mj-ea"/>
                <a:ea typeface="+mj-ea"/>
              </a:rPr>
              <a:t>。為了</a:t>
            </a:r>
            <a:r>
              <a:rPr lang="zh-TW" altLang="zh-TW" dirty="0">
                <a:latin typeface="+mj-ea"/>
                <a:ea typeface="+mj-ea"/>
              </a:rPr>
              <a:t>解決這個問題，使用另外一個方法：將讓圖片跟著滑鼠游標</a:t>
            </a:r>
            <a:r>
              <a:rPr lang="zh-TW" altLang="zh-TW" dirty="0" smtClean="0">
                <a:latin typeface="+mj-ea"/>
                <a:ea typeface="+mj-ea"/>
              </a:rPr>
              <a:t>移動</a:t>
            </a:r>
            <a:r>
              <a:rPr lang="zh-TW" altLang="en-US" dirty="0" smtClean="0">
                <a:latin typeface="+mj-ea"/>
                <a:ea typeface="+mj-ea"/>
              </a:rPr>
              <a:t>，</a:t>
            </a:r>
            <a:r>
              <a:rPr lang="zh-TW" altLang="zh-TW" dirty="0" smtClean="0">
                <a:latin typeface="+mj-ea"/>
                <a:ea typeface="+mj-ea"/>
              </a:rPr>
              <a:t>最後</a:t>
            </a:r>
            <a:r>
              <a:rPr lang="zh-TW" altLang="zh-TW" dirty="0">
                <a:latin typeface="+mj-ea"/>
                <a:ea typeface="+mj-ea"/>
              </a:rPr>
              <a:t>在</a:t>
            </a:r>
            <a:r>
              <a:rPr lang="en-US" altLang="zh-TW" dirty="0">
                <a:latin typeface="+mj-ea"/>
                <a:ea typeface="+mj-ea"/>
              </a:rPr>
              <a:t>windows</a:t>
            </a:r>
            <a:r>
              <a:rPr lang="zh-TW" altLang="zh-TW" dirty="0">
                <a:latin typeface="+mj-ea"/>
                <a:ea typeface="+mj-ea"/>
              </a:rPr>
              <a:t>執行圖片的大小是剛好的。可是又造成另外一個問題，當鼠標圖片滑過</a:t>
            </a:r>
            <a:r>
              <a:rPr lang="en-US" altLang="zh-TW" dirty="0" err="1">
                <a:latin typeface="+mj-ea"/>
                <a:ea typeface="+mj-ea"/>
              </a:rPr>
              <a:t>JLabel</a:t>
            </a:r>
            <a:r>
              <a:rPr lang="zh-TW" altLang="zh-TW" dirty="0">
                <a:latin typeface="+mj-ea"/>
                <a:ea typeface="+mj-ea"/>
              </a:rPr>
              <a:t>時會有點頓頓的，在調整</a:t>
            </a:r>
            <a:r>
              <a:rPr lang="en-US" altLang="zh-TW" dirty="0" err="1">
                <a:latin typeface="+mj-ea"/>
                <a:ea typeface="+mj-ea"/>
              </a:rPr>
              <a:t>mouseListener</a:t>
            </a:r>
            <a:r>
              <a:rPr lang="zh-TW" altLang="zh-TW" dirty="0">
                <a:latin typeface="+mj-ea"/>
                <a:ea typeface="+mj-ea"/>
              </a:rPr>
              <a:t>的</a:t>
            </a:r>
            <a:r>
              <a:rPr lang="en-US" altLang="zh-TW" dirty="0" err="1">
                <a:latin typeface="+mj-ea"/>
                <a:ea typeface="+mj-ea"/>
              </a:rPr>
              <a:t>mousePressed</a:t>
            </a:r>
            <a:r>
              <a:rPr lang="zh-TW" altLang="zh-TW" dirty="0">
                <a:latin typeface="+mj-ea"/>
                <a:ea typeface="+mj-ea"/>
              </a:rPr>
              <a:t>和</a:t>
            </a:r>
            <a:r>
              <a:rPr lang="en-US" altLang="zh-TW" dirty="0" err="1">
                <a:latin typeface="+mj-ea"/>
                <a:ea typeface="+mj-ea"/>
              </a:rPr>
              <a:t>mouseClicked</a:t>
            </a:r>
            <a:r>
              <a:rPr lang="zh-TW" altLang="zh-TW" dirty="0">
                <a:latin typeface="+mj-ea"/>
                <a:ea typeface="+mj-ea"/>
              </a:rPr>
              <a:t>功能之後狀況有改善。</a:t>
            </a:r>
          </a:p>
          <a:p>
            <a:r>
              <a:rPr lang="zh-TW" altLang="zh-TW" dirty="0">
                <a:latin typeface="+mj-ea"/>
                <a:ea typeface="+mj-ea"/>
              </a:rPr>
              <a:t>上述提到的調整：</a:t>
            </a:r>
            <a:r>
              <a:rPr lang="en-US" altLang="zh-TW" dirty="0" err="1">
                <a:latin typeface="+mj-ea"/>
                <a:ea typeface="+mj-ea"/>
              </a:rPr>
              <a:t>mouseClicked</a:t>
            </a:r>
            <a:r>
              <a:rPr lang="zh-TW" altLang="zh-TW" dirty="0">
                <a:latin typeface="+mj-ea"/>
                <a:ea typeface="+mj-ea"/>
              </a:rPr>
              <a:t>在使用者將鼠標按下並滑動時就不會執行，因為轉為</a:t>
            </a:r>
            <a:r>
              <a:rPr lang="en-US" altLang="zh-TW" dirty="0" err="1">
                <a:latin typeface="+mj-ea"/>
                <a:ea typeface="+mj-ea"/>
              </a:rPr>
              <a:t>mouseDrag</a:t>
            </a:r>
            <a:r>
              <a:rPr lang="zh-TW" altLang="zh-TW" dirty="0">
                <a:latin typeface="+mj-ea"/>
                <a:ea typeface="+mj-ea"/>
              </a:rPr>
              <a:t>事件。最後的解決方法是將</a:t>
            </a:r>
            <a:r>
              <a:rPr lang="en-US" altLang="zh-TW" dirty="0" err="1">
                <a:latin typeface="+mj-ea"/>
                <a:ea typeface="+mj-ea"/>
              </a:rPr>
              <a:t>mouseClicked</a:t>
            </a:r>
            <a:r>
              <a:rPr lang="zh-TW" altLang="zh-TW" dirty="0">
                <a:latin typeface="+mj-ea"/>
                <a:ea typeface="+mj-ea"/>
              </a:rPr>
              <a:t>內容移至</a:t>
            </a:r>
            <a:r>
              <a:rPr lang="en-US" altLang="zh-TW" dirty="0" err="1">
                <a:latin typeface="+mj-ea"/>
                <a:ea typeface="+mj-ea"/>
              </a:rPr>
              <a:t>mousePressed</a:t>
            </a:r>
            <a:r>
              <a:rPr lang="zh-TW" altLang="zh-TW" dirty="0">
                <a:latin typeface="+mj-ea"/>
                <a:ea typeface="+mj-ea"/>
              </a:rPr>
              <a:t>內，並做一些條件判斷的修正。</a:t>
            </a:r>
          </a:p>
        </p:txBody>
      </p:sp>
      <p:sp>
        <p:nvSpPr>
          <p:cNvPr id="3" name="標題 1"/>
          <p:cNvSpPr txBox="1">
            <a:spLocks/>
          </p:cNvSpPr>
          <p:nvPr/>
        </p:nvSpPr>
        <p:spPr>
          <a:xfrm>
            <a:off x="204733" y="823917"/>
            <a:ext cx="4751615" cy="114300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z="4800" b="1" dirty="0" smtClean="0">
                <a:solidFill>
                  <a:srgbClr val="002060"/>
                </a:solidFill>
                <a:latin typeface="微軟正黑體" pitchFamily="34" charset="-120"/>
                <a:ea typeface="微軟正黑體" pitchFamily="34" charset="-120"/>
              </a:rPr>
              <a:t>農場遊戲</a:t>
            </a:r>
            <a:endParaRPr lang="zh-TW" altLang="en-US" sz="4800" b="1" dirty="0">
              <a:solidFill>
                <a:srgbClr val="002060"/>
              </a:solidFill>
              <a:latin typeface="微軟正黑體" pitchFamily="34" charset="-120"/>
              <a:ea typeface="微軟正黑體" pitchFamily="34" charset="-120"/>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8456" y="319872"/>
            <a:ext cx="2059998" cy="1981200"/>
          </a:xfrm>
          <a:prstGeom prst="rect">
            <a:avLst/>
          </a:prstGeom>
        </p:spPr>
      </p:pic>
    </p:spTree>
    <p:extLst>
      <p:ext uri="{BB962C8B-B14F-4D97-AF65-F5344CB8AC3E}">
        <p14:creationId xmlns:p14="http://schemas.microsoft.com/office/powerpoint/2010/main" val="35085427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2"/>
          <p:cNvSpPr txBox="1">
            <a:spLocks/>
          </p:cNvSpPr>
          <p:nvPr/>
        </p:nvSpPr>
        <p:spPr>
          <a:xfrm>
            <a:off x="1442358" y="2125737"/>
            <a:ext cx="9601196" cy="3615268"/>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zh-TW" altLang="zh-TW" sz="2800" dirty="0">
                <a:latin typeface="+mj-ea"/>
                <a:ea typeface="+mj-ea"/>
              </a:rPr>
              <a:t>魚池遊戲的校準條</a:t>
            </a:r>
            <a:r>
              <a:rPr lang="en-US" altLang="zh-TW" sz="2800" dirty="0">
                <a:latin typeface="+mj-ea"/>
                <a:ea typeface="+mj-ea"/>
              </a:rPr>
              <a:t>code</a:t>
            </a:r>
            <a:r>
              <a:rPr lang="zh-TW" altLang="zh-TW" sz="2800" dirty="0">
                <a:latin typeface="+mj-ea"/>
                <a:ea typeface="+mj-ea"/>
              </a:rPr>
              <a:t>在撰寫上也十分麻煩，由於網路上的資源不多，因此幾乎全部都要自己回底層慢慢寫，校準調設定的位置及大小也常常會有實際上跑出來對應不到原本設定的問題，修修改改也花了很多時間。</a:t>
            </a:r>
          </a:p>
        </p:txBody>
      </p:sp>
      <p:sp>
        <p:nvSpPr>
          <p:cNvPr id="3" name="標題 1"/>
          <p:cNvSpPr txBox="1">
            <a:spLocks/>
          </p:cNvSpPr>
          <p:nvPr/>
        </p:nvSpPr>
        <p:spPr>
          <a:xfrm>
            <a:off x="-146959" y="823917"/>
            <a:ext cx="4751615" cy="114300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z="4800" b="1" dirty="0">
                <a:solidFill>
                  <a:srgbClr val="002060"/>
                </a:solidFill>
                <a:latin typeface="微軟正黑體" pitchFamily="34" charset="-120"/>
                <a:ea typeface="微軟正黑體" pitchFamily="34" charset="-120"/>
              </a:rPr>
              <a:t>魚池</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88870">
            <a:off x="8544173" y="4278597"/>
            <a:ext cx="2914800" cy="2076557"/>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9024" y="5228492"/>
            <a:ext cx="1593932" cy="908097"/>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1628" y="4707766"/>
            <a:ext cx="2140060" cy="1428823"/>
          </a:xfrm>
          <a:prstGeom prst="rect">
            <a:avLst/>
          </a:prstGeom>
        </p:spPr>
      </p:pic>
    </p:spTree>
    <p:extLst>
      <p:ext uri="{BB962C8B-B14F-4D97-AF65-F5344CB8AC3E}">
        <p14:creationId xmlns:p14="http://schemas.microsoft.com/office/powerpoint/2010/main" val="22408311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5400" b="1" dirty="0">
                <a:solidFill>
                  <a:srgbClr val="002060"/>
                </a:solidFill>
                <a:latin typeface="微軟正黑體" panose="020B0604030504040204" pitchFamily="34" charset="-120"/>
              </a:rPr>
              <a:t>實際</a:t>
            </a:r>
            <a:r>
              <a:rPr lang="zh-TW" altLang="en-US" sz="5400" b="1" dirty="0" smtClean="0">
                <a:solidFill>
                  <a:srgbClr val="002060"/>
                </a:solidFill>
                <a:latin typeface="微軟正黑體" panose="020B0604030504040204" pitchFamily="34" charset="-120"/>
              </a:rPr>
              <a:t>工作</a:t>
            </a:r>
            <a:r>
              <a:rPr lang="zh-TW" altLang="en-US" sz="5400" b="1" dirty="0">
                <a:solidFill>
                  <a:srgbClr val="002060"/>
                </a:solidFill>
                <a:latin typeface="微軟正黑體" panose="020B0604030504040204" pitchFamily="34" charset="-120"/>
              </a:rPr>
              <a:t>分配</a:t>
            </a:r>
            <a:r>
              <a:rPr lang="zh-TW" altLang="en-US" sz="5400" b="1" dirty="0" smtClean="0">
                <a:solidFill>
                  <a:srgbClr val="002060"/>
                </a:solidFill>
                <a:latin typeface="微軟正黑體" panose="020B0604030504040204" pitchFamily="34" charset="-120"/>
              </a:rPr>
              <a:t>與</a:t>
            </a:r>
            <a:r>
              <a:rPr lang="zh-TW" altLang="en-US" sz="5400" b="1" dirty="0">
                <a:solidFill>
                  <a:srgbClr val="002060"/>
                </a:solidFill>
                <a:latin typeface="微軟正黑體" panose="020B0604030504040204" pitchFamily="34" charset="-120"/>
              </a:rPr>
              <a:t>時程</a:t>
            </a:r>
            <a:endParaRPr lang="zh-TW" altLang="en-US" sz="5400" b="1" dirty="0">
              <a:solidFill>
                <a:srgbClr val="002060"/>
              </a:solidFill>
              <a:latin typeface="微軟正黑體" panose="020B0604030504040204" pitchFamily="34" charset="-120"/>
              <a:ea typeface="微軟正黑體" panose="020B0604030504040204" pitchFamily="34" charset="-120"/>
            </a:endParaRPr>
          </a:p>
        </p:txBody>
      </p:sp>
      <p:sp>
        <p:nvSpPr>
          <p:cNvPr id="3" name="文字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4722351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04193" y="683194"/>
            <a:ext cx="9601196" cy="785122"/>
          </a:xfrm>
        </p:spPr>
        <p:txBody>
          <a:bodyPr/>
          <a:lstStyle/>
          <a:p>
            <a:r>
              <a:rPr lang="zh-TW" altLang="en-US" b="1" dirty="0" smtClean="0">
                <a:latin typeface="微軟正黑體" panose="020B0604030504040204" pitchFamily="34" charset="-120"/>
                <a:ea typeface="微軟正黑體" panose="020B0604030504040204" pitchFamily="34" charset="-120"/>
              </a:rPr>
              <a:t>分工</a:t>
            </a:r>
            <a:endParaRPr lang="zh-TW" altLang="en-US" b="1" dirty="0">
              <a:latin typeface="微軟正黑體" panose="020B0604030504040204" pitchFamily="34" charset="-120"/>
              <a:ea typeface="微軟正黑體" panose="020B0604030504040204" pitchFamily="34" charset="-120"/>
            </a:endParaRPr>
          </a:p>
        </p:txBody>
      </p:sp>
      <p:graphicFrame>
        <p:nvGraphicFramePr>
          <p:cNvPr id="4" name="內容版面配置區 3"/>
          <p:cNvGraphicFramePr>
            <a:graphicFrameLocks noGrp="1"/>
          </p:cNvGraphicFramePr>
          <p:nvPr>
            <p:ph idx="1"/>
            <p:extLst/>
          </p:nvPr>
        </p:nvGraphicFramePr>
        <p:xfrm>
          <a:off x="1304193" y="1397978"/>
          <a:ext cx="9601200" cy="4785360"/>
        </p:xfrm>
        <a:graphic>
          <a:graphicData uri="http://schemas.openxmlformats.org/drawingml/2006/table">
            <a:tbl>
              <a:tblPr firstRow="1" bandRow="1">
                <a:tableStyleId>{7DF18680-E054-41AD-8BC1-D1AEF772440D}</a:tableStyleId>
              </a:tblPr>
              <a:tblGrid>
                <a:gridCol w="3200400">
                  <a:extLst>
                    <a:ext uri="{9D8B030D-6E8A-4147-A177-3AD203B41FA5}">
                      <a16:colId xmlns:a16="http://schemas.microsoft.com/office/drawing/2014/main" xmlns="" val="1935743530"/>
                    </a:ext>
                  </a:extLst>
                </a:gridCol>
                <a:gridCol w="3200400">
                  <a:extLst>
                    <a:ext uri="{9D8B030D-6E8A-4147-A177-3AD203B41FA5}">
                      <a16:colId xmlns:a16="http://schemas.microsoft.com/office/drawing/2014/main" xmlns="" val="2110942259"/>
                    </a:ext>
                  </a:extLst>
                </a:gridCol>
                <a:gridCol w="3200400">
                  <a:extLst>
                    <a:ext uri="{9D8B030D-6E8A-4147-A177-3AD203B41FA5}">
                      <a16:colId xmlns:a16="http://schemas.microsoft.com/office/drawing/2014/main" xmlns="" val="562559891"/>
                    </a:ext>
                  </a:extLst>
                </a:gridCol>
              </a:tblGrid>
              <a:tr h="370840">
                <a:tc>
                  <a:txBody>
                    <a:bodyPr/>
                    <a:lstStyle/>
                    <a:p>
                      <a:pPr algn="ctr"/>
                      <a:r>
                        <a:rPr lang="zh-TW" altLang="en-US" sz="2400" dirty="0" smtClean="0">
                          <a:latin typeface="微軟正黑體" panose="020B0604030504040204" pitchFamily="34" charset="-120"/>
                          <a:ea typeface="微軟正黑體" panose="020B0604030504040204" pitchFamily="34" charset="-120"/>
                        </a:rPr>
                        <a:t>項目</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2400" dirty="0" smtClean="0">
                          <a:latin typeface="微軟正黑體" panose="020B0604030504040204" pitchFamily="34" charset="-120"/>
                          <a:ea typeface="微軟正黑體" panose="020B0604030504040204" pitchFamily="34" charset="-120"/>
                        </a:rPr>
                        <a:t>工作內容</a:t>
                      </a:r>
                      <a:endParaRPr lang="zh-TW" altLang="en-US" sz="24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2400" dirty="0" smtClean="0">
                          <a:latin typeface="微軟正黑體" panose="020B0604030504040204" pitchFamily="34" charset="-120"/>
                          <a:ea typeface="微軟正黑體" panose="020B0604030504040204" pitchFamily="34" charset="-120"/>
                        </a:rPr>
                        <a:t>人員</a:t>
                      </a:r>
                      <a:endParaRPr lang="zh-TW" altLang="en-US" sz="2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2308712519"/>
                  </a:ext>
                </a:extLst>
              </a:tr>
              <a:tr h="370840">
                <a:tc>
                  <a:txBody>
                    <a:bodyPr/>
                    <a:lstStyle/>
                    <a:p>
                      <a:pPr algn="ctr">
                        <a:lnSpc>
                          <a:spcPct val="150000"/>
                        </a:lnSpc>
                      </a:pPr>
                      <a:r>
                        <a:rPr lang="zh-TW" altLang="en-US" sz="2000" dirty="0" smtClean="0">
                          <a:latin typeface="微軟正黑體" panose="020B0604030504040204" pitchFamily="34" charset="-120"/>
                          <a:ea typeface="微軟正黑體" panose="020B0604030504040204" pitchFamily="34" charset="-120"/>
                        </a:rPr>
                        <a:t>農場</a:t>
                      </a:r>
                      <a:endParaRPr lang="zh-TW" altLang="en-US" sz="2000" dirty="0">
                        <a:latin typeface="微軟正黑體" panose="020B0604030504040204" pitchFamily="34" charset="-120"/>
                        <a:ea typeface="微軟正黑體" panose="020B0604030504040204" pitchFamily="34" charset="-120"/>
                      </a:endParaRPr>
                    </a:p>
                  </a:txBody>
                  <a:tcPr/>
                </a:tc>
                <a:tc>
                  <a:txBody>
                    <a:bodyPr/>
                    <a:lstStyle/>
                    <a:p>
                      <a:pPr marL="0" indent="0">
                        <a:buFont typeface="+mj-lt"/>
                        <a:buNone/>
                      </a:pPr>
                      <a:r>
                        <a:rPr lang="en-US" altLang="zh-TW" b="0" dirty="0" smtClean="0">
                          <a:latin typeface="微軟正黑體" panose="020B0604030504040204" pitchFamily="34" charset="-120"/>
                          <a:ea typeface="微軟正黑體" panose="020B0604030504040204" pitchFamily="34" charset="-120"/>
                        </a:rPr>
                        <a:t>1.</a:t>
                      </a:r>
                      <a:r>
                        <a:rPr lang="zh-TW" altLang="en-US" b="0" dirty="0" smtClean="0">
                          <a:latin typeface="微軟正黑體" panose="020B0604030504040204" pitchFamily="34" charset="-120"/>
                          <a:ea typeface="微軟正黑體" panose="020B0604030504040204" pitchFamily="34" charset="-120"/>
                        </a:rPr>
                        <a:t>  所有農場介面功能撰寫</a:t>
                      </a:r>
                      <a:endParaRPr lang="en-US" altLang="zh-TW" b="0" dirty="0" smtClean="0">
                        <a:latin typeface="微軟正黑體" panose="020B0604030504040204" pitchFamily="34" charset="-120"/>
                        <a:ea typeface="微軟正黑體" panose="020B0604030504040204" pitchFamily="34" charset="-120"/>
                      </a:endParaRPr>
                    </a:p>
                    <a:p>
                      <a:pPr marL="0" indent="0">
                        <a:buFont typeface="+mj-lt"/>
                        <a:buNone/>
                      </a:pPr>
                      <a:r>
                        <a:rPr lang="en-US" altLang="zh-TW" b="0" dirty="0" smtClean="0">
                          <a:latin typeface="微軟正黑體" panose="020B0604030504040204" pitchFamily="34" charset="-120"/>
                          <a:ea typeface="微軟正黑體" panose="020B0604030504040204" pitchFamily="34" charset="-120"/>
                        </a:rPr>
                        <a:t>2.</a:t>
                      </a:r>
                      <a:r>
                        <a:rPr lang="zh-TW" altLang="en-US" b="0" dirty="0" smtClean="0">
                          <a:latin typeface="微軟正黑體" panose="020B0604030504040204" pitchFamily="34" charset="-120"/>
                          <a:ea typeface="微軟正黑體" panose="020B0604030504040204" pitchFamily="34" charset="-120"/>
                        </a:rPr>
                        <a:t>  除蟲</a:t>
                      </a:r>
                      <a:r>
                        <a:rPr lang="zh-TW" altLang="en-US" sz="1800" b="0" kern="1200" dirty="0" smtClean="0">
                          <a:solidFill>
                            <a:schemeClr val="dk1"/>
                          </a:solidFill>
                          <a:latin typeface="微軟正黑體" panose="020B0604030504040204" pitchFamily="34" charset="-120"/>
                          <a:ea typeface="微軟正黑體" panose="020B0604030504040204" pitchFamily="34" charset="-120"/>
                          <a:cs typeface="+mn-cs"/>
                        </a:rPr>
                        <a:t>除草小遊戲</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zh-TW" altLang="en-US" dirty="0" smtClean="0">
                          <a:latin typeface="微軟正黑體" panose="020B0604030504040204" pitchFamily="34" charset="-120"/>
                          <a:ea typeface="微軟正黑體" panose="020B0604030504040204" pitchFamily="34" charset="-120"/>
                        </a:rPr>
                        <a:t>張采庭</a:t>
                      </a:r>
                      <a:r>
                        <a:rPr lang="zh-TW" altLang="en-US" sz="1800" kern="1200" dirty="0" smtClean="0">
                          <a:solidFill>
                            <a:schemeClr val="dk1"/>
                          </a:solidFill>
                          <a:latin typeface="微軟正黑體" panose="020B0604030504040204" pitchFamily="34" charset="-120"/>
                          <a:ea typeface="微軟正黑體" panose="020B0604030504040204" pitchFamily="34" charset="-120"/>
                          <a:cs typeface="+mn-cs"/>
                        </a:rPr>
                        <a:t>、陳嬿晴</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2034831613"/>
                  </a:ext>
                </a:extLst>
              </a:tr>
              <a:tr h="370840">
                <a:tc>
                  <a:txBody>
                    <a:bodyPr/>
                    <a:lstStyle/>
                    <a:p>
                      <a:pPr algn="ctr">
                        <a:lnSpc>
                          <a:spcPct val="150000"/>
                        </a:lnSpc>
                      </a:pPr>
                      <a:r>
                        <a:rPr lang="zh-TW" altLang="en-US" sz="2000" dirty="0" smtClean="0">
                          <a:latin typeface="微軟正黑體" panose="020B0604030504040204" pitchFamily="34" charset="-120"/>
                          <a:ea typeface="微軟正黑體" panose="020B0604030504040204" pitchFamily="34" charset="-120"/>
                        </a:rPr>
                        <a:t>牧場</a:t>
                      </a:r>
                      <a:endParaRPr lang="zh-TW" altLang="en-US" sz="2000" dirty="0">
                        <a:latin typeface="微軟正黑體" panose="020B0604030504040204" pitchFamily="34" charset="-120"/>
                        <a:ea typeface="微軟正黑體" panose="020B0604030504040204" pitchFamily="34" charset="-120"/>
                      </a:endParaRPr>
                    </a:p>
                  </a:txBody>
                  <a:tcPr/>
                </a:tc>
                <a:tc>
                  <a:txBody>
                    <a:bodyPr/>
                    <a:lstStyle/>
                    <a:p>
                      <a:pPr marL="0" indent="0">
                        <a:buFont typeface="+mj-lt"/>
                        <a:buNone/>
                      </a:pPr>
                      <a:r>
                        <a:rPr lang="en-US" altLang="zh-TW" b="0" dirty="0" smtClean="0">
                          <a:latin typeface="微軟正黑體" panose="020B0604030504040204" pitchFamily="34" charset="-120"/>
                          <a:ea typeface="微軟正黑體" panose="020B0604030504040204" pitchFamily="34" charset="-120"/>
                        </a:rPr>
                        <a:t>1.</a:t>
                      </a:r>
                      <a:r>
                        <a:rPr lang="zh-TW" altLang="en-US" b="0" dirty="0" smtClean="0">
                          <a:latin typeface="微軟正黑體" panose="020B0604030504040204" pitchFamily="34" charset="-120"/>
                          <a:ea typeface="微軟正黑體" panose="020B0604030504040204" pitchFamily="34" charset="-120"/>
                        </a:rPr>
                        <a:t>  所有牧場介面功能撰寫</a:t>
                      </a:r>
                      <a:endParaRPr lang="en-US" altLang="zh-TW" b="0" dirty="0" smtClean="0">
                        <a:latin typeface="微軟正黑體" panose="020B0604030504040204" pitchFamily="34" charset="-120"/>
                        <a:ea typeface="微軟正黑體" panose="020B0604030504040204" pitchFamily="34" charset="-120"/>
                      </a:endParaRPr>
                    </a:p>
                    <a:p>
                      <a:pPr marL="0" indent="0">
                        <a:buFont typeface="+mj-lt"/>
                        <a:buNone/>
                      </a:pPr>
                      <a:r>
                        <a:rPr lang="en-US" altLang="zh-TW" b="0" dirty="0" smtClean="0">
                          <a:latin typeface="微軟正黑體" panose="020B0604030504040204" pitchFamily="34" charset="-120"/>
                          <a:ea typeface="微軟正黑體" panose="020B0604030504040204" pitchFamily="34" charset="-120"/>
                        </a:rPr>
                        <a:t>2.</a:t>
                      </a:r>
                      <a:r>
                        <a:rPr lang="zh-TW" altLang="en-US" b="0" dirty="0" smtClean="0">
                          <a:latin typeface="微軟正黑體" panose="020B0604030504040204" pitchFamily="34" charset="-120"/>
                          <a:ea typeface="微軟正黑體" panose="020B0604030504040204" pitchFamily="34" charset="-120"/>
                        </a:rPr>
                        <a:t>  捕捉動物</a:t>
                      </a:r>
                      <a:r>
                        <a:rPr lang="zh-TW" altLang="en-US" sz="1800" b="0" kern="1200" dirty="0" smtClean="0">
                          <a:solidFill>
                            <a:schemeClr val="dk1"/>
                          </a:solidFill>
                          <a:latin typeface="微軟正黑體" panose="020B0604030504040204" pitchFamily="34" charset="-120"/>
                          <a:ea typeface="微軟正黑體" panose="020B0604030504040204" pitchFamily="34" charset="-120"/>
                          <a:cs typeface="+mn-cs"/>
                        </a:rPr>
                        <a:t>小遊戲</a:t>
                      </a:r>
                      <a:endParaRPr lang="zh-TW" altLang="en-US" b="0" dirty="0">
                        <a:latin typeface="微軟正黑體" panose="020B0604030504040204" pitchFamily="34" charset="-120"/>
                        <a:ea typeface="微軟正黑體" panose="020B0604030504040204" pitchFamily="34" charset="-120"/>
                      </a:endParaRPr>
                    </a:p>
                  </a:txBody>
                  <a:tcPr/>
                </a:tc>
                <a:tc>
                  <a:txBody>
                    <a:bodyPr/>
                    <a:lstStyle/>
                    <a:p>
                      <a:r>
                        <a:rPr lang="zh-TW" altLang="en-US" dirty="0" smtClean="0">
                          <a:latin typeface="微軟正黑體" panose="020B0604030504040204" pitchFamily="34" charset="-120"/>
                          <a:ea typeface="微軟正黑體" panose="020B0604030504040204" pitchFamily="34" charset="-120"/>
                        </a:rPr>
                        <a:t>徐而漫</a:t>
                      </a:r>
                      <a:r>
                        <a:rPr lang="zh-TW" altLang="en-US" sz="1800" kern="1200" dirty="0" smtClean="0">
                          <a:solidFill>
                            <a:schemeClr val="dk1"/>
                          </a:solidFill>
                          <a:latin typeface="微軟正黑體" panose="020B0604030504040204" pitchFamily="34" charset="-120"/>
                          <a:ea typeface="微軟正黑體" panose="020B0604030504040204" pitchFamily="34" charset="-120"/>
                          <a:cs typeface="+mn-cs"/>
                        </a:rPr>
                        <a:t>、趙芷婷</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121525114"/>
                  </a:ext>
                </a:extLst>
              </a:tr>
              <a:tr h="370840">
                <a:tc>
                  <a:txBody>
                    <a:bodyPr/>
                    <a:lstStyle/>
                    <a:p>
                      <a:pPr algn="ctr">
                        <a:lnSpc>
                          <a:spcPct val="200000"/>
                        </a:lnSpc>
                      </a:pPr>
                      <a:r>
                        <a:rPr lang="zh-TW" altLang="en-US" sz="2000" kern="1200" dirty="0" smtClean="0">
                          <a:solidFill>
                            <a:schemeClr val="dk1"/>
                          </a:solidFill>
                          <a:latin typeface="微軟正黑體" panose="020B0604030504040204" pitchFamily="34" charset="-120"/>
                          <a:ea typeface="微軟正黑體" panose="020B0604030504040204" pitchFamily="34" charset="-120"/>
                          <a:cs typeface="+mn-cs"/>
                        </a:rPr>
                        <a:t>商店、倉庫</a:t>
                      </a:r>
                      <a:endParaRPr lang="en-US" altLang="zh-TW" sz="2000" kern="1200" dirty="0" smtClean="0">
                        <a:solidFill>
                          <a:schemeClr val="dk1"/>
                        </a:solidFill>
                        <a:latin typeface="微軟正黑體" panose="020B0604030504040204" pitchFamily="34" charset="-120"/>
                        <a:ea typeface="微軟正黑體" panose="020B0604030504040204" pitchFamily="34" charset="-120"/>
                        <a:cs typeface="+mn-cs"/>
                      </a:endParaRPr>
                    </a:p>
                    <a:p>
                      <a:pPr algn="ctr">
                        <a:lnSpc>
                          <a:spcPct val="200000"/>
                        </a:lnSpc>
                      </a:pPr>
                      <a:r>
                        <a:rPr lang="zh-TW" altLang="en-US" sz="2000" kern="1200" dirty="0" smtClean="0">
                          <a:solidFill>
                            <a:schemeClr val="dk1"/>
                          </a:solidFill>
                          <a:latin typeface="微軟正黑體" panose="020B0604030504040204" pitchFamily="34" charset="-120"/>
                          <a:ea typeface="微軟正黑體" panose="020B0604030504040204" pitchFamily="34" charset="-120"/>
                          <a:cs typeface="+mn-cs"/>
                        </a:rPr>
                        <a:t>、進入遊戲前畫面</a:t>
                      </a:r>
                      <a:endParaRPr lang="zh-TW" altLang="en-US" sz="2000" kern="1200" dirty="0">
                        <a:solidFill>
                          <a:schemeClr val="dk1"/>
                        </a:solidFill>
                        <a:latin typeface="微軟正黑體" panose="020B0604030504040204" pitchFamily="34" charset="-120"/>
                        <a:ea typeface="微軟正黑體" panose="020B0604030504040204" pitchFamily="34" charset="-120"/>
                        <a:cs typeface="+mn-cs"/>
                      </a:endParaRPr>
                    </a:p>
                  </a:txBody>
                  <a:tcPr/>
                </a:tc>
                <a:tc>
                  <a:txBody>
                    <a:bodyPr/>
                    <a:lstStyle/>
                    <a:p>
                      <a:pPr marL="342900" indent="-342900">
                        <a:buFont typeface="+mj-lt"/>
                        <a:buAutoNum type="arabicPeriod"/>
                      </a:pPr>
                      <a:r>
                        <a:rPr lang="zh-TW" altLang="en-US" dirty="0" smtClean="0">
                          <a:latin typeface="微軟正黑體" panose="020B0604030504040204" pitchFamily="34" charset="-120"/>
                          <a:ea typeface="微軟正黑體" panose="020B0604030504040204" pitchFamily="34" charset="-120"/>
                        </a:rPr>
                        <a:t>所有商店及倉庫介面功能撰寫</a:t>
                      </a:r>
                      <a:endParaRPr lang="en-US" altLang="zh-TW" dirty="0" smtClean="0">
                        <a:latin typeface="微軟正黑體" panose="020B0604030504040204" pitchFamily="34" charset="-120"/>
                        <a:ea typeface="微軟正黑體" panose="020B0604030504040204" pitchFamily="34" charset="-120"/>
                      </a:endParaRPr>
                    </a:p>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dirty="0" smtClean="0">
                          <a:latin typeface="微軟正黑體" panose="020B0604030504040204" pitchFamily="34" charset="-120"/>
                          <a:ea typeface="微軟正黑體" panose="020B0604030504040204" pitchFamily="34" charset="-120"/>
                        </a:rPr>
                        <a:t>撰寫進入遊戲前的畫面並實作介面按鈕給何寬宥讀存檔</a:t>
                      </a:r>
                      <a:endParaRPr lang="en-US" altLang="zh-TW" dirty="0" smtClean="0">
                        <a:latin typeface="微軟正黑體" panose="020B0604030504040204" pitchFamily="34" charset="-120"/>
                        <a:ea typeface="微軟正黑體" panose="020B0604030504040204" pitchFamily="34" charset="-120"/>
                      </a:endParaRPr>
                    </a:p>
                  </a:txBody>
                  <a:tcPr/>
                </a:tc>
                <a:tc>
                  <a:txBody>
                    <a:bodyPr/>
                    <a:lstStyle/>
                    <a:p>
                      <a:r>
                        <a:rPr lang="zh-TW" altLang="en-US" dirty="0" smtClean="0">
                          <a:latin typeface="微軟正黑體" panose="020B0604030504040204" pitchFamily="34" charset="-120"/>
                          <a:ea typeface="微軟正黑體" panose="020B0604030504040204" pitchFamily="34" charset="-120"/>
                        </a:rPr>
                        <a:t>曾毓惠</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3308291694"/>
                  </a:ext>
                </a:extLst>
              </a:tr>
              <a:tr h="370840">
                <a:tc>
                  <a:txBody>
                    <a:bodyPr/>
                    <a:lstStyle/>
                    <a:p>
                      <a:pPr algn="ctr">
                        <a:lnSpc>
                          <a:spcPct val="150000"/>
                        </a:lnSpc>
                      </a:pPr>
                      <a:r>
                        <a:rPr lang="zh-TW" altLang="en-US" sz="2000" kern="1200" dirty="0" smtClean="0">
                          <a:solidFill>
                            <a:schemeClr val="dk1"/>
                          </a:solidFill>
                          <a:latin typeface="微軟正黑體" panose="020B0604030504040204" pitchFamily="34" charset="-120"/>
                          <a:ea typeface="微軟正黑體" panose="020B0604030504040204" pitchFamily="34" charset="-120"/>
                          <a:cs typeface="+mn-cs"/>
                        </a:rPr>
                        <a:t>遊戲主畫面</a:t>
                      </a:r>
                      <a:r>
                        <a:rPr lang="zh-TW" altLang="en-US" sz="1800" kern="1200" dirty="0" smtClean="0">
                          <a:solidFill>
                            <a:schemeClr val="dk1"/>
                          </a:solidFill>
                          <a:latin typeface="微軟正黑體" panose="020B0604030504040204" pitchFamily="34" charset="-120"/>
                          <a:ea typeface="微軟正黑體" panose="020B0604030504040204" pitchFamily="34" charset="-120"/>
                          <a:cs typeface="+mn-cs"/>
                        </a:rPr>
                        <a:t>、</a:t>
                      </a:r>
                      <a:r>
                        <a:rPr lang="zh-TW" altLang="en-US" sz="2000" kern="1200" dirty="0" smtClean="0">
                          <a:solidFill>
                            <a:schemeClr val="dk1"/>
                          </a:solidFill>
                          <a:latin typeface="微軟正黑體" panose="020B0604030504040204" pitchFamily="34" charset="-120"/>
                          <a:ea typeface="微軟正黑體" panose="020B0604030504040204" pitchFamily="34" charset="-120"/>
                          <a:cs typeface="+mn-cs"/>
                        </a:rPr>
                        <a:t>魚池</a:t>
                      </a:r>
                      <a:endParaRPr lang="en-US" altLang="zh-TW" sz="2000" kern="1200" dirty="0" smtClean="0">
                        <a:solidFill>
                          <a:schemeClr val="dk1"/>
                        </a:solidFill>
                        <a:latin typeface="微軟正黑體" panose="020B0604030504040204" pitchFamily="34" charset="-120"/>
                        <a:ea typeface="微軟正黑體" panose="020B0604030504040204" pitchFamily="34" charset="-120"/>
                        <a:cs typeface="+mn-cs"/>
                      </a:endParaRPr>
                    </a:p>
                    <a:p>
                      <a:pPr algn="ctr">
                        <a:lnSpc>
                          <a:spcPct val="150000"/>
                        </a:lnSpc>
                      </a:pPr>
                      <a:r>
                        <a:rPr lang="zh-TW" altLang="en-US" sz="2000" kern="1200" dirty="0" smtClean="0">
                          <a:solidFill>
                            <a:schemeClr val="dk1"/>
                          </a:solidFill>
                          <a:latin typeface="微軟正黑體" panose="020B0604030504040204" pitchFamily="34" charset="-120"/>
                          <a:ea typeface="微軟正黑體" panose="020B0604030504040204" pitchFamily="34" charset="-120"/>
                          <a:cs typeface="+mn-cs"/>
                        </a:rPr>
                        <a:t>、讀存檔功能</a:t>
                      </a:r>
                      <a:endParaRPr lang="zh-TW" altLang="en-US" sz="2000" dirty="0">
                        <a:latin typeface="微軟正黑體" panose="020B0604030504040204" pitchFamily="34" charset="-120"/>
                        <a:ea typeface="微軟正黑體" panose="020B0604030504040204" pitchFamily="34" charset="-120"/>
                      </a:endParaRPr>
                    </a:p>
                  </a:txBody>
                  <a:tcPr/>
                </a:tc>
                <a:tc>
                  <a:txBody>
                    <a:bodyPr/>
                    <a:lstStyle/>
                    <a:p>
                      <a:pPr marL="342900" indent="-342900">
                        <a:buFont typeface="+mj-lt"/>
                        <a:buAutoNum type="arabicPeriod"/>
                      </a:pPr>
                      <a:r>
                        <a:rPr lang="zh-TW" altLang="en-US" dirty="0" smtClean="0">
                          <a:latin typeface="微軟正黑體" panose="020B0604030504040204" pitchFamily="34" charset="-120"/>
                          <a:ea typeface="微軟正黑體" panose="020B0604030504040204" pitchFamily="34" charset="-120"/>
                        </a:rPr>
                        <a:t>撰寫遊戲主畫面並將所有場景與遊戲主畫面連接</a:t>
                      </a:r>
                      <a:endParaRPr lang="en-US" altLang="zh-TW" dirty="0" smtClean="0">
                        <a:latin typeface="微軟正黑體" panose="020B0604030504040204" pitchFamily="34" charset="-120"/>
                        <a:ea typeface="微軟正黑體" panose="020B0604030504040204" pitchFamily="34" charset="-120"/>
                      </a:endParaRPr>
                    </a:p>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dirty="0" smtClean="0">
                          <a:latin typeface="微軟正黑體" panose="020B0604030504040204" pitchFamily="34" charset="-120"/>
                          <a:ea typeface="微軟正黑體" panose="020B0604030504040204" pitchFamily="34" charset="-120"/>
                        </a:rPr>
                        <a:t>魚池遊戲介面撰寫</a:t>
                      </a:r>
                      <a:endParaRPr lang="en-US" altLang="zh-TW" dirty="0" smtClean="0">
                        <a:latin typeface="微軟正黑體" panose="020B0604030504040204" pitchFamily="34" charset="-120"/>
                        <a:ea typeface="微軟正黑體" panose="020B0604030504040204" pitchFamily="34" charset="-120"/>
                      </a:endParaRPr>
                    </a:p>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dirty="0" smtClean="0">
                          <a:latin typeface="微軟正黑體" panose="020B0604030504040204" pitchFamily="34" charset="-120"/>
                          <a:ea typeface="微軟正黑體" panose="020B0604030504040204" pitchFamily="34" charset="-120"/>
                        </a:rPr>
                        <a:t>撰寫遊戲讀存檔功能</a:t>
                      </a:r>
                      <a:endParaRPr lang="en-US" altLang="zh-TW" dirty="0" smtClean="0">
                        <a:latin typeface="微軟正黑體" panose="020B0604030504040204" pitchFamily="34" charset="-120"/>
                        <a:ea typeface="微軟正黑體" panose="020B0604030504040204" pitchFamily="34" charset="-120"/>
                      </a:endParaRPr>
                    </a:p>
                  </a:txBody>
                  <a:tcPr/>
                </a:tc>
                <a:tc>
                  <a:txBody>
                    <a:bodyPr/>
                    <a:lstStyle/>
                    <a:p>
                      <a:r>
                        <a:rPr lang="zh-TW" altLang="en-US" dirty="0" smtClean="0">
                          <a:latin typeface="微軟正黑體" panose="020B0604030504040204" pitchFamily="34" charset="-120"/>
                          <a:ea typeface="微軟正黑體" panose="020B0604030504040204" pitchFamily="34" charset="-120"/>
                        </a:rPr>
                        <a:t>何寬宥</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3362826037"/>
                  </a:ext>
                </a:extLst>
              </a:tr>
              <a:tr h="370840">
                <a:tc>
                  <a:txBody>
                    <a:bodyPr/>
                    <a:lstStyle/>
                    <a:p>
                      <a:pPr algn="ctr">
                        <a:lnSpc>
                          <a:spcPct val="100000"/>
                        </a:lnSpc>
                      </a:pPr>
                      <a:r>
                        <a:rPr lang="zh-TW" altLang="en-US" sz="2000" dirty="0" smtClean="0">
                          <a:latin typeface="微軟正黑體" panose="020B0604030504040204" pitchFamily="34" charset="-120"/>
                          <a:ea typeface="微軟正黑體" panose="020B0604030504040204" pitchFamily="34" charset="-120"/>
                        </a:rPr>
                        <a:t>介面繪製</a:t>
                      </a:r>
                      <a:endParaRPr lang="zh-TW" altLang="en-US" sz="2000" dirty="0">
                        <a:latin typeface="微軟正黑體" panose="020B0604030504040204" pitchFamily="34" charset="-120"/>
                        <a:ea typeface="微軟正黑體" panose="020B0604030504040204" pitchFamily="34" charset="-120"/>
                      </a:endParaRPr>
                    </a:p>
                  </a:txBody>
                  <a:tcPr/>
                </a:tc>
                <a:tc>
                  <a:txBody>
                    <a:bodyPr/>
                    <a:lstStyle/>
                    <a:p>
                      <a:pPr marL="342900" indent="-342900">
                        <a:buFont typeface="+mj-lt"/>
                        <a:buAutoNum type="arabicPeriod"/>
                      </a:pPr>
                      <a:r>
                        <a:rPr lang="zh-TW" altLang="en-US" dirty="0" smtClean="0">
                          <a:latin typeface="微軟正黑體" panose="020B0604030504040204" pitchFamily="34" charset="-120"/>
                          <a:ea typeface="微軟正黑體" panose="020B0604030504040204" pitchFamily="34" charset="-120"/>
                        </a:rPr>
                        <a:t>繪製整體遊戲介面</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smtClean="0">
                          <a:latin typeface="微軟正黑體" panose="020B0604030504040204" pitchFamily="34" charset="-120"/>
                          <a:ea typeface="微軟正黑體" panose="020B0604030504040204" pitchFamily="34" charset="-120"/>
                        </a:rPr>
                        <a:t>張采庭</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3044298962"/>
                  </a:ext>
                </a:extLst>
              </a:tr>
            </a:tbl>
          </a:graphicData>
        </a:graphic>
      </p:graphicFrame>
    </p:spTree>
    <p:extLst>
      <p:ext uri="{BB962C8B-B14F-4D97-AF65-F5344CB8AC3E}">
        <p14:creationId xmlns:p14="http://schemas.microsoft.com/office/powerpoint/2010/main" val="3101921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00910" y="463386"/>
            <a:ext cx="9601196" cy="829083"/>
          </a:xfrm>
        </p:spPr>
        <p:txBody>
          <a:bodyPr>
            <a:normAutofit/>
          </a:bodyPr>
          <a:lstStyle/>
          <a:p>
            <a:r>
              <a:rPr lang="zh-TW" altLang="en-US" b="1" dirty="0" smtClean="0">
                <a:latin typeface="微軟正黑體" panose="020B0604030504040204" pitchFamily="34" charset="-120"/>
                <a:ea typeface="微軟正黑體" panose="020B0604030504040204" pitchFamily="34" charset="-120"/>
              </a:rPr>
              <a:t>進度規劃</a:t>
            </a:r>
            <a:endParaRPr lang="zh-TW" altLang="en-US" b="1" dirty="0">
              <a:latin typeface="微軟正黑體" panose="020B0604030504040204" pitchFamily="34" charset="-120"/>
              <a:ea typeface="微軟正黑體" panose="020B0604030504040204" pitchFamily="34" charset="-120"/>
            </a:endParaRPr>
          </a:p>
        </p:txBody>
      </p:sp>
      <p:graphicFrame>
        <p:nvGraphicFramePr>
          <p:cNvPr id="4" name="內容版面配置區 3"/>
          <p:cNvGraphicFramePr>
            <a:graphicFrameLocks noGrp="1"/>
          </p:cNvGraphicFramePr>
          <p:nvPr>
            <p:ph idx="1"/>
            <p:extLst/>
          </p:nvPr>
        </p:nvGraphicFramePr>
        <p:xfrm>
          <a:off x="1400906" y="1143000"/>
          <a:ext cx="9601200" cy="5715000"/>
        </p:xfrm>
        <a:graphic>
          <a:graphicData uri="http://schemas.openxmlformats.org/drawingml/2006/table">
            <a:tbl>
              <a:tblPr firstRow="1" bandRow="1">
                <a:tableStyleId>{7DF18680-E054-41AD-8BC1-D1AEF772440D}</a:tableStyleId>
              </a:tblPr>
              <a:tblGrid>
                <a:gridCol w="3200400">
                  <a:extLst>
                    <a:ext uri="{9D8B030D-6E8A-4147-A177-3AD203B41FA5}">
                      <a16:colId xmlns:a16="http://schemas.microsoft.com/office/drawing/2014/main" xmlns="" val="3609538946"/>
                    </a:ext>
                  </a:extLst>
                </a:gridCol>
                <a:gridCol w="3200400">
                  <a:extLst>
                    <a:ext uri="{9D8B030D-6E8A-4147-A177-3AD203B41FA5}">
                      <a16:colId xmlns:a16="http://schemas.microsoft.com/office/drawing/2014/main" xmlns="" val="1652882489"/>
                    </a:ext>
                  </a:extLst>
                </a:gridCol>
                <a:gridCol w="3200400">
                  <a:extLst>
                    <a:ext uri="{9D8B030D-6E8A-4147-A177-3AD203B41FA5}">
                      <a16:colId xmlns:a16="http://schemas.microsoft.com/office/drawing/2014/main" xmlns="" val="3713384209"/>
                    </a:ext>
                  </a:extLst>
                </a:gridCol>
              </a:tblGrid>
              <a:tr h="370840">
                <a:tc>
                  <a:txBody>
                    <a:bodyPr/>
                    <a:lstStyle/>
                    <a:p>
                      <a:pPr algn="ctr"/>
                      <a:r>
                        <a:rPr lang="zh-TW" altLang="en-US" sz="2000" dirty="0" smtClean="0">
                          <a:latin typeface="微軟正黑體" panose="020B0604030504040204" pitchFamily="34" charset="-120"/>
                          <a:ea typeface="微軟正黑體" panose="020B0604030504040204" pitchFamily="34" charset="-120"/>
                        </a:rPr>
                        <a:t>時間</a:t>
                      </a:r>
                      <a:endParaRPr lang="zh-TW" altLang="en-US" sz="20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2000" dirty="0" smtClean="0">
                          <a:latin typeface="微軟正黑體" panose="020B0604030504040204" pitchFamily="34" charset="-120"/>
                          <a:ea typeface="微軟正黑體" panose="020B0604030504040204" pitchFamily="34" charset="-120"/>
                        </a:rPr>
                        <a:t>張采庭</a:t>
                      </a:r>
                      <a:endParaRPr lang="zh-TW" altLang="en-US" sz="20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2000" dirty="0" smtClean="0">
                          <a:latin typeface="微軟正黑體" panose="020B0604030504040204" pitchFamily="34" charset="-120"/>
                          <a:ea typeface="微軟正黑體" panose="020B0604030504040204" pitchFamily="34" charset="-120"/>
                        </a:rPr>
                        <a:t>陳嬿晴</a:t>
                      </a:r>
                      <a:endParaRPr lang="zh-TW" altLang="en-US" sz="20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3967339703"/>
                  </a:ext>
                </a:extLst>
              </a:tr>
              <a:tr h="1160000">
                <a:tc>
                  <a:txBody>
                    <a:bodyPr/>
                    <a:lstStyle/>
                    <a:p>
                      <a:pPr algn="ctr"/>
                      <a:r>
                        <a:rPr lang="en-US" altLang="zh-TW" sz="1800" dirty="0" smtClean="0">
                          <a:latin typeface="微軟正黑體" panose="020B0604030504040204" pitchFamily="34" charset="-120"/>
                          <a:ea typeface="微軟正黑體" panose="020B0604030504040204" pitchFamily="34" charset="-120"/>
                        </a:rPr>
                        <a:t>2018/11/11-2018/11/17</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457200" marR="0" indent="-457200" algn="l" defTabSz="457200" rtl="0" eaLnBrk="1" fontAlgn="auto" latinLnBrk="0" hangingPunct="1">
                        <a:lnSpc>
                          <a:spcPct val="100000"/>
                        </a:lnSpc>
                        <a:spcBef>
                          <a:spcPts val="0"/>
                        </a:spcBef>
                        <a:spcAft>
                          <a:spcPts val="0"/>
                        </a:spcAft>
                        <a:buClrTx/>
                        <a:buSzTx/>
                        <a:buFontTx/>
                        <a:buAutoNum type="arabicPeriod"/>
                        <a:tabLst/>
                        <a:defRPr/>
                      </a:pPr>
                      <a:r>
                        <a:rPr lang="zh-TW" altLang="en-US" sz="1800" dirty="0" smtClean="0">
                          <a:latin typeface="微軟正黑體" panose="020B0604030504040204" pitchFamily="34" charset="-120"/>
                          <a:ea typeface="微軟正黑體" panose="020B0604030504040204" pitchFamily="34" charset="-120"/>
                        </a:rPr>
                        <a:t>討論系統整體架構並完成需求文件</a:t>
                      </a:r>
                      <a:endParaRPr lang="en-US" altLang="zh-TW" sz="1800" dirty="0" smtClean="0">
                        <a:latin typeface="微軟正黑體" panose="020B0604030504040204" pitchFamily="34" charset="-120"/>
                        <a:ea typeface="微軟正黑體" panose="020B0604030504040204" pitchFamily="34" charset="-120"/>
                      </a:endParaRPr>
                    </a:p>
                    <a:p>
                      <a:pPr marL="457200" marR="0" indent="-457200" algn="l" defTabSz="457200" rtl="0" eaLnBrk="1" fontAlgn="auto" latinLnBrk="0" hangingPunct="1">
                        <a:lnSpc>
                          <a:spcPct val="100000"/>
                        </a:lnSpc>
                        <a:spcBef>
                          <a:spcPts val="0"/>
                        </a:spcBef>
                        <a:spcAft>
                          <a:spcPts val="0"/>
                        </a:spcAft>
                        <a:buClrTx/>
                        <a:buSzTx/>
                        <a:buFontTx/>
                        <a:buAutoNum type="arabicPeriod"/>
                        <a:tabLst/>
                        <a:defRPr/>
                      </a:pPr>
                      <a:r>
                        <a:rPr lang="zh-TW" altLang="en-US" sz="1800" dirty="0" smtClean="0">
                          <a:latin typeface="微軟正黑體" panose="020B0604030504040204" pitchFamily="34" charset="-120"/>
                          <a:ea typeface="微軟正黑體" panose="020B0604030504040204" pitchFamily="34" charset="-120"/>
                        </a:rPr>
                        <a:t>分工完成，了解系統架構並規劃各個</a:t>
                      </a:r>
                      <a:r>
                        <a:rPr lang="en-US" altLang="zh-TW" sz="1800" dirty="0" smtClean="0">
                          <a:latin typeface="微軟正黑體" panose="020B0604030504040204" pitchFamily="34" charset="-120"/>
                          <a:ea typeface="微軟正黑體" panose="020B0604030504040204" pitchFamily="34" charset="-120"/>
                        </a:rPr>
                        <a:t>function</a:t>
                      </a:r>
                      <a:r>
                        <a:rPr lang="zh-TW" altLang="en-US" sz="1800" dirty="0" smtClean="0">
                          <a:latin typeface="微軟正黑體" panose="020B0604030504040204" pitchFamily="34" charset="-120"/>
                          <a:ea typeface="微軟正黑體" panose="020B0604030504040204" pitchFamily="34" charset="-120"/>
                        </a:rPr>
                        <a:t>的功能</a:t>
                      </a:r>
                    </a:p>
                  </a:txBody>
                  <a:tcPr/>
                </a:tc>
                <a:tc>
                  <a:txBody>
                    <a:bodyPr/>
                    <a:lstStyle/>
                    <a:p>
                      <a:pPr marL="457200" marR="0" indent="-457200" algn="l" defTabSz="457200" rtl="0" eaLnBrk="1" fontAlgn="auto" latinLnBrk="0" hangingPunct="1">
                        <a:lnSpc>
                          <a:spcPct val="100000"/>
                        </a:lnSpc>
                        <a:spcBef>
                          <a:spcPts val="0"/>
                        </a:spcBef>
                        <a:spcAft>
                          <a:spcPts val="0"/>
                        </a:spcAft>
                        <a:buClrTx/>
                        <a:buSzTx/>
                        <a:buFontTx/>
                        <a:buAutoNum type="arabicPeriod"/>
                        <a:tabLst/>
                        <a:defRPr/>
                      </a:pPr>
                      <a:r>
                        <a:rPr lang="zh-TW" altLang="en-US" sz="1800" dirty="0" smtClean="0">
                          <a:latin typeface="微軟正黑體" panose="020B0604030504040204" pitchFamily="34" charset="-120"/>
                          <a:ea typeface="微軟正黑體" panose="020B0604030504040204" pitchFamily="34" charset="-120"/>
                        </a:rPr>
                        <a:t>討論系統整體架構並完成需求文件</a:t>
                      </a:r>
                      <a:endParaRPr lang="en-US" altLang="zh-TW" sz="1800" dirty="0" smtClean="0">
                        <a:latin typeface="微軟正黑體" panose="020B0604030504040204" pitchFamily="34" charset="-120"/>
                        <a:ea typeface="微軟正黑體" panose="020B0604030504040204" pitchFamily="34" charset="-120"/>
                      </a:endParaRPr>
                    </a:p>
                    <a:p>
                      <a:pPr marL="457200" marR="0" indent="-457200" algn="l" defTabSz="457200" rtl="0" eaLnBrk="1" fontAlgn="auto" latinLnBrk="0" hangingPunct="1">
                        <a:lnSpc>
                          <a:spcPct val="100000"/>
                        </a:lnSpc>
                        <a:spcBef>
                          <a:spcPts val="0"/>
                        </a:spcBef>
                        <a:spcAft>
                          <a:spcPts val="0"/>
                        </a:spcAft>
                        <a:buClrTx/>
                        <a:buSzTx/>
                        <a:buFontTx/>
                        <a:buAutoNum type="arabicPeriod"/>
                        <a:tabLst/>
                        <a:defRPr/>
                      </a:pPr>
                      <a:r>
                        <a:rPr lang="zh-TW" altLang="en-US" sz="1800" dirty="0" smtClean="0">
                          <a:latin typeface="微軟正黑體" panose="020B0604030504040204" pitchFamily="34" charset="-120"/>
                          <a:ea typeface="微軟正黑體" panose="020B0604030504040204" pitchFamily="34" charset="-120"/>
                        </a:rPr>
                        <a:t>分工完成，了解系統架構並規劃各個</a:t>
                      </a:r>
                      <a:r>
                        <a:rPr lang="en-US" altLang="zh-TW" sz="1800" dirty="0" smtClean="0">
                          <a:latin typeface="微軟正黑體" panose="020B0604030504040204" pitchFamily="34" charset="-120"/>
                          <a:ea typeface="微軟正黑體" panose="020B0604030504040204" pitchFamily="34" charset="-120"/>
                        </a:rPr>
                        <a:t>function</a:t>
                      </a:r>
                      <a:r>
                        <a:rPr lang="zh-TW" altLang="en-US" sz="1800" dirty="0" smtClean="0">
                          <a:latin typeface="微軟正黑體" panose="020B0604030504040204" pitchFamily="34" charset="-120"/>
                          <a:ea typeface="微軟正黑體" panose="020B0604030504040204" pitchFamily="34" charset="-120"/>
                        </a:rPr>
                        <a:t>的功能</a:t>
                      </a:r>
                    </a:p>
                  </a:txBody>
                  <a:tcPr/>
                </a:tc>
                <a:extLst>
                  <a:ext uri="{0D108BD9-81ED-4DB2-BD59-A6C34878D82A}">
                    <a16:rowId xmlns:a16="http://schemas.microsoft.com/office/drawing/2014/main" xmlns="" val="3479582974"/>
                  </a:ext>
                </a:extLst>
              </a:tr>
              <a:tr h="370840">
                <a:tc>
                  <a:txBody>
                    <a:bodyPr/>
                    <a:lstStyle/>
                    <a:p>
                      <a:pPr algn="ctr"/>
                      <a:r>
                        <a:rPr lang="en-US" altLang="zh-TW" sz="1800" dirty="0" smtClean="0">
                          <a:latin typeface="微軟正黑體" panose="020B0604030504040204" pitchFamily="34" charset="-120"/>
                          <a:ea typeface="微軟正黑體" panose="020B0604030504040204" pitchFamily="34" charset="-120"/>
                        </a:rPr>
                        <a:t>2018/11/18-2018/11/31</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457200" indent="-4572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完成介面基本框架</a:t>
                      </a:r>
                      <a:endParaRPr lang="en-US" altLang="zh-TW" sz="1800" dirty="0" smtClean="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實做出農場專屬</a:t>
                      </a:r>
                      <a:r>
                        <a:rPr lang="en-US" altLang="zh-TW" sz="1800" dirty="0" smtClean="0">
                          <a:latin typeface="微軟正黑體" panose="020B0604030504040204" pitchFamily="34" charset="-120"/>
                          <a:ea typeface="微軟正黑體" panose="020B0604030504040204" pitchFamily="34" charset="-120"/>
                        </a:rPr>
                        <a:t>java</a:t>
                      </a:r>
                      <a:r>
                        <a:rPr lang="zh-TW" altLang="en-US" sz="1800" dirty="0" smtClean="0">
                          <a:latin typeface="微軟正黑體" panose="020B0604030504040204" pitchFamily="34" charset="-120"/>
                          <a:ea typeface="微軟正黑體" panose="020B0604030504040204" pitchFamily="34" charset="-120"/>
                        </a:rPr>
                        <a:t>介面並測試按鈕功能</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457200" indent="-4572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完成介面基本框架</a:t>
                      </a:r>
                      <a:endParaRPr lang="en-US" altLang="zh-TW" sz="1800" dirty="0" smtClean="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實做出農場專屬</a:t>
                      </a:r>
                      <a:r>
                        <a:rPr lang="en-US" altLang="zh-TW" sz="1800" dirty="0" smtClean="0">
                          <a:latin typeface="微軟正黑體" panose="020B0604030504040204" pitchFamily="34" charset="-120"/>
                          <a:ea typeface="微軟正黑體" panose="020B0604030504040204" pitchFamily="34" charset="-120"/>
                        </a:rPr>
                        <a:t>java</a:t>
                      </a:r>
                      <a:r>
                        <a:rPr lang="zh-TW" altLang="en-US" sz="1800" dirty="0" smtClean="0">
                          <a:latin typeface="微軟正黑體" panose="020B0604030504040204" pitchFamily="34" charset="-120"/>
                          <a:ea typeface="微軟正黑體" panose="020B0604030504040204" pitchFamily="34" charset="-120"/>
                        </a:rPr>
                        <a:t>介面並測試按鈕功能</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2098863407"/>
                  </a:ext>
                </a:extLst>
              </a:tr>
              <a:tr h="370840">
                <a:tc>
                  <a:txBody>
                    <a:bodyPr/>
                    <a:lstStyle/>
                    <a:p>
                      <a:pPr algn="ctr"/>
                      <a:r>
                        <a:rPr lang="en-US" altLang="zh-TW" sz="1800" dirty="0" smtClean="0">
                          <a:latin typeface="微軟正黑體" panose="020B0604030504040204" pitchFamily="34" charset="-120"/>
                          <a:ea typeface="微軟正黑體" panose="020B0604030504040204" pitchFamily="34" charset="-120"/>
                        </a:rPr>
                        <a:t>2018/12/01-2018/12/06</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457200" indent="-4572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連結農場介面到主函式</a:t>
                      </a:r>
                      <a:endParaRPr lang="en-US" altLang="zh-TW" sz="1800" dirty="0" smtClean="0">
                        <a:latin typeface="微軟正黑體" panose="020B0604030504040204" pitchFamily="34" charset="-120"/>
                        <a:ea typeface="微軟正黑體" panose="020B0604030504040204" pitchFamily="34" charset="-120"/>
                      </a:endParaRPr>
                    </a:p>
                  </a:txBody>
                  <a:tcPr/>
                </a:tc>
                <a:tc>
                  <a:txBody>
                    <a:bodyPr/>
                    <a:lstStyle/>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連結農場介面到主函式</a:t>
                      </a:r>
                      <a:endParaRPr lang="en-US" altLang="zh-TW" sz="1800" dirty="0" smtClean="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950058099"/>
                  </a:ext>
                </a:extLst>
              </a:tr>
              <a:tr h="370840">
                <a:tc>
                  <a:txBody>
                    <a:bodyPr/>
                    <a:lstStyle/>
                    <a:p>
                      <a:pPr algn="ctr">
                        <a:lnSpc>
                          <a:spcPct val="200000"/>
                        </a:lnSpc>
                      </a:pPr>
                      <a:r>
                        <a:rPr lang="en-US" altLang="zh-TW" sz="1800" b="0" dirty="0" smtClean="0">
                          <a:latin typeface="微軟正黑體" panose="020B0604030504040204" pitchFamily="34" charset="-120"/>
                          <a:ea typeface="微軟正黑體" panose="020B0604030504040204" pitchFamily="34" charset="-120"/>
                        </a:rPr>
                        <a:t>2018/12/07-2018/12/12</a:t>
                      </a:r>
                      <a:endParaRPr lang="zh-TW" altLang="en-US" sz="1800" b="0" dirty="0">
                        <a:latin typeface="微軟正黑體" panose="020B0604030504040204" pitchFamily="34" charset="-120"/>
                        <a:ea typeface="微軟正黑體" panose="020B0604030504040204" pitchFamily="34" charset="-120"/>
                      </a:endParaRPr>
                    </a:p>
                  </a:txBody>
                  <a:tcPr/>
                </a:tc>
                <a:tc>
                  <a:txBody>
                    <a:bodyPr/>
                    <a:lstStyle/>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介面繪製、蒐集背景素材</a:t>
                      </a:r>
                    </a:p>
                  </a:txBody>
                  <a:tcPr/>
                </a:tc>
                <a:tc>
                  <a:txBody>
                    <a:bodyPr/>
                    <a:lstStyle/>
                    <a:p>
                      <a:pPr marL="457200" indent="-4572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實作可用</a:t>
                      </a:r>
                      <a:r>
                        <a:rPr lang="en-US" altLang="zh-TW" sz="1800" dirty="0" err="1" smtClean="0">
                          <a:latin typeface="微軟正黑體" panose="020B0604030504040204" pitchFamily="34" charset="-120"/>
                          <a:ea typeface="微軟正黑體" panose="020B0604030504040204" pitchFamily="34" charset="-120"/>
                        </a:rPr>
                        <a:t>cmd</a:t>
                      </a:r>
                      <a:r>
                        <a:rPr lang="zh-TW" altLang="en-US" sz="1800" dirty="0" smtClean="0">
                          <a:latin typeface="微軟正黑體" panose="020B0604030504040204" pitchFamily="34" charset="-120"/>
                          <a:ea typeface="微軟正黑體" panose="020B0604030504040204" pitchFamily="34" charset="-120"/>
                        </a:rPr>
                        <a:t>玩的除蟲遊戲</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3004441136"/>
                  </a:ext>
                </a:extLst>
              </a:tr>
              <a:tr h="370840">
                <a:tc>
                  <a:txBody>
                    <a:bodyPr/>
                    <a:lstStyle/>
                    <a:p>
                      <a:pPr algn="ctr">
                        <a:lnSpc>
                          <a:spcPct val="100000"/>
                        </a:lnSpc>
                      </a:pPr>
                      <a:r>
                        <a:rPr lang="en-US" altLang="zh-TW" sz="1800" b="0" dirty="0" smtClean="0">
                          <a:latin typeface="微軟正黑體" panose="020B0604030504040204" pitchFamily="34" charset="-120"/>
                          <a:ea typeface="微軟正黑體" panose="020B0604030504040204" pitchFamily="34" charset="-120"/>
                        </a:rPr>
                        <a:t>2018/12/13-2018/12/19</a:t>
                      </a:r>
                      <a:endParaRPr lang="zh-TW" altLang="en-US" sz="1800" b="0" dirty="0">
                        <a:latin typeface="微軟正黑體" panose="020B0604030504040204" pitchFamily="34" charset="-120"/>
                        <a:ea typeface="微軟正黑體" panose="020B0604030504040204" pitchFamily="34" charset="-120"/>
                      </a:endParaRPr>
                    </a:p>
                  </a:txBody>
                  <a:tcPr/>
                </a:tc>
                <a:tc rowSpan="2">
                  <a:txBody>
                    <a:bodyPr/>
                    <a:lstStyle/>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完成農場介面</a:t>
                      </a:r>
                      <a:endParaRPr lang="en-US" altLang="zh-TW" sz="1800" dirty="0" smtClean="0">
                        <a:latin typeface="微軟正黑體" panose="020B0604030504040204" pitchFamily="34" charset="-120"/>
                        <a:ea typeface="微軟正黑體" panose="020B0604030504040204" pitchFamily="34" charset="-120"/>
                      </a:endParaRPr>
                    </a:p>
                  </a:txBody>
                  <a:tcPr/>
                </a:tc>
                <a:tc>
                  <a:txBody>
                    <a:bodyPr/>
                    <a:lstStyle/>
                    <a:p>
                      <a:pPr marL="457200" indent="-4572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完成農場介面</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2168737140"/>
                  </a:ext>
                </a:extLst>
              </a:tr>
              <a:tr h="370840">
                <a:tc>
                  <a:txBody>
                    <a:bodyPr/>
                    <a:lstStyle/>
                    <a:p>
                      <a:pPr algn="ctr">
                        <a:lnSpc>
                          <a:spcPct val="100000"/>
                        </a:lnSpc>
                      </a:pPr>
                      <a:r>
                        <a:rPr lang="en-US" altLang="zh-TW" sz="1800" b="0" dirty="0" smtClean="0">
                          <a:latin typeface="微軟正黑體" panose="020B0604030504040204" pitchFamily="34" charset="-120"/>
                          <a:ea typeface="微軟正黑體" panose="020B0604030504040204" pitchFamily="34" charset="-120"/>
                        </a:rPr>
                        <a:t>2018/12/20-2018/12-26</a:t>
                      </a:r>
                      <a:endParaRPr lang="zh-TW" altLang="en-US" sz="1800" b="0" dirty="0">
                        <a:latin typeface="微軟正黑體" panose="020B0604030504040204" pitchFamily="34" charset="-120"/>
                        <a:ea typeface="微軟正黑體" panose="020B0604030504040204" pitchFamily="34" charset="-120"/>
                      </a:endParaRPr>
                    </a:p>
                  </a:txBody>
                  <a:tcPr/>
                </a:tc>
                <a:tc vMerge="1">
                  <a:txBody>
                    <a:bodyPr/>
                    <a:lstStyle/>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endParaRPr lang="en-US" altLang="zh-TW" sz="1800" dirty="0" smtClean="0">
                        <a:latin typeface="微軟正黑體" panose="020B0604030504040204" pitchFamily="34" charset="-120"/>
                        <a:ea typeface="微軟正黑體" panose="020B0604030504040204" pitchFamily="34" charset="-120"/>
                      </a:endParaRPr>
                    </a:p>
                  </a:txBody>
                  <a:tcPr/>
                </a:tc>
                <a:tc>
                  <a:txBody>
                    <a:bodyPr/>
                    <a:lstStyle/>
                    <a:p>
                      <a:pPr marL="457200" indent="-4572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完成農場遊戲介面</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724677625"/>
                  </a:ext>
                </a:extLst>
              </a:tr>
              <a:tr h="370840">
                <a:tc>
                  <a:txBody>
                    <a:bodyPr/>
                    <a:lstStyle/>
                    <a:p>
                      <a:pPr algn="ctr">
                        <a:lnSpc>
                          <a:spcPct val="300000"/>
                        </a:lnSpc>
                      </a:pPr>
                      <a:r>
                        <a:rPr lang="en-US" altLang="zh-TW" sz="1800" b="0" dirty="0" smtClean="0">
                          <a:latin typeface="微軟正黑體" panose="020B0604030504040204" pitchFamily="34" charset="-120"/>
                          <a:ea typeface="微軟正黑體" panose="020B0604030504040204" pitchFamily="34" charset="-120"/>
                        </a:rPr>
                        <a:t>2018/12/27-2019/01/09</a:t>
                      </a:r>
                      <a:endParaRPr lang="zh-TW" altLang="en-US" sz="1800" b="0" dirty="0">
                        <a:latin typeface="微軟正黑體" panose="020B0604030504040204" pitchFamily="34" charset="-120"/>
                        <a:ea typeface="微軟正黑體" panose="020B0604030504040204" pitchFamily="34" charset="-120"/>
                      </a:endParaRPr>
                    </a:p>
                  </a:txBody>
                  <a:tcPr/>
                </a:tc>
                <a:tc>
                  <a:txBody>
                    <a:bodyPr/>
                    <a:lstStyle/>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完成農場介面</a:t>
                      </a:r>
                      <a:endParaRPr lang="en-US" altLang="zh-TW" sz="1800" dirty="0" smtClean="0">
                        <a:latin typeface="微軟正黑體" panose="020B0604030504040204" pitchFamily="34" charset="-120"/>
                        <a:ea typeface="微軟正黑體" panose="020B0604030504040204" pitchFamily="34" charset="-120"/>
                      </a:endParaRPr>
                    </a:p>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整體遊戲除錯</a:t>
                      </a:r>
                      <a:endParaRPr lang="en-US" altLang="zh-TW" sz="1800" dirty="0" smtClean="0">
                        <a:latin typeface="微軟正黑體" panose="020B0604030504040204" pitchFamily="34" charset="-120"/>
                        <a:ea typeface="微軟正黑體" panose="020B0604030504040204" pitchFamily="34" charset="-120"/>
                      </a:endParaRPr>
                    </a:p>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完成期末報告</a:t>
                      </a:r>
                      <a:endParaRPr lang="en-US" altLang="zh-TW" sz="1800" dirty="0" smtClean="0">
                        <a:latin typeface="微軟正黑體" panose="020B0604030504040204" pitchFamily="34" charset="-120"/>
                        <a:ea typeface="微軟正黑體" panose="020B0604030504040204" pitchFamily="34" charset="-120"/>
                      </a:endParaRPr>
                    </a:p>
                  </a:txBody>
                  <a:tcPr/>
                </a:tc>
                <a:tc>
                  <a:txBody>
                    <a:bodyPr/>
                    <a:lstStyle/>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完成除蟲遊戲並與農場連結</a:t>
                      </a:r>
                      <a:endParaRPr lang="en-US" altLang="zh-TW" sz="1800" dirty="0" smtClean="0">
                        <a:latin typeface="微軟正黑體" panose="020B0604030504040204" pitchFamily="34" charset="-120"/>
                        <a:ea typeface="微軟正黑體" panose="020B0604030504040204" pitchFamily="34" charset="-120"/>
                      </a:endParaRPr>
                    </a:p>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整體遊戲除錯和微調整</a:t>
                      </a:r>
                      <a:endParaRPr lang="en-US" altLang="zh-TW" sz="1800" dirty="0" smtClean="0">
                        <a:latin typeface="微軟正黑體" panose="020B0604030504040204" pitchFamily="34" charset="-120"/>
                        <a:ea typeface="微軟正黑體" panose="020B0604030504040204" pitchFamily="34" charset="-120"/>
                      </a:endParaRPr>
                    </a:p>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完成期末報告</a:t>
                      </a:r>
                      <a:endParaRPr lang="en-US" altLang="zh-TW" sz="1800" dirty="0" smtClean="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1441325765"/>
                  </a:ext>
                </a:extLst>
              </a:tr>
            </a:tbl>
          </a:graphicData>
        </a:graphic>
      </p:graphicFrame>
    </p:spTree>
    <p:extLst>
      <p:ext uri="{BB962C8B-B14F-4D97-AF65-F5344CB8AC3E}">
        <p14:creationId xmlns:p14="http://schemas.microsoft.com/office/powerpoint/2010/main" val="22269499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27288" y="489764"/>
            <a:ext cx="9601196" cy="793914"/>
          </a:xfrm>
        </p:spPr>
        <p:txBody>
          <a:bodyPr>
            <a:normAutofit/>
          </a:bodyPr>
          <a:lstStyle/>
          <a:p>
            <a:r>
              <a:rPr lang="zh-TW" altLang="en-US" b="1" dirty="0" smtClean="0">
                <a:latin typeface="微軟正黑體" panose="020B0604030504040204" pitchFamily="34" charset="-120"/>
                <a:ea typeface="微軟正黑體" panose="020B0604030504040204" pitchFamily="34" charset="-120"/>
              </a:rPr>
              <a:t>進度規劃</a:t>
            </a:r>
            <a:endParaRPr lang="zh-TW" altLang="en-US" b="1" dirty="0">
              <a:latin typeface="微軟正黑體" panose="020B0604030504040204" pitchFamily="34" charset="-120"/>
              <a:ea typeface="微軟正黑體" panose="020B0604030504040204" pitchFamily="34" charset="-120"/>
            </a:endParaRPr>
          </a:p>
        </p:txBody>
      </p:sp>
      <p:graphicFrame>
        <p:nvGraphicFramePr>
          <p:cNvPr id="4" name="內容版面配置區 3"/>
          <p:cNvGraphicFramePr>
            <a:graphicFrameLocks noGrp="1"/>
          </p:cNvGraphicFramePr>
          <p:nvPr>
            <p:ph idx="1"/>
            <p:extLst/>
          </p:nvPr>
        </p:nvGraphicFramePr>
        <p:xfrm>
          <a:off x="1427288" y="1148080"/>
          <a:ext cx="9601200" cy="5709920"/>
        </p:xfrm>
        <a:graphic>
          <a:graphicData uri="http://schemas.openxmlformats.org/drawingml/2006/table">
            <a:tbl>
              <a:tblPr firstRow="1" bandRow="1">
                <a:tableStyleId>{7DF18680-E054-41AD-8BC1-D1AEF772440D}</a:tableStyleId>
              </a:tblPr>
              <a:tblGrid>
                <a:gridCol w="3200400">
                  <a:extLst>
                    <a:ext uri="{9D8B030D-6E8A-4147-A177-3AD203B41FA5}">
                      <a16:colId xmlns:a16="http://schemas.microsoft.com/office/drawing/2014/main" xmlns="" val="3609538946"/>
                    </a:ext>
                  </a:extLst>
                </a:gridCol>
                <a:gridCol w="3200400">
                  <a:extLst>
                    <a:ext uri="{9D8B030D-6E8A-4147-A177-3AD203B41FA5}">
                      <a16:colId xmlns:a16="http://schemas.microsoft.com/office/drawing/2014/main" xmlns="" val="1652882489"/>
                    </a:ext>
                  </a:extLst>
                </a:gridCol>
                <a:gridCol w="3200400">
                  <a:extLst>
                    <a:ext uri="{9D8B030D-6E8A-4147-A177-3AD203B41FA5}">
                      <a16:colId xmlns:a16="http://schemas.microsoft.com/office/drawing/2014/main" xmlns="" val="3713384209"/>
                    </a:ext>
                  </a:extLst>
                </a:gridCol>
              </a:tblGrid>
              <a:tr h="370840">
                <a:tc>
                  <a:txBody>
                    <a:bodyPr/>
                    <a:lstStyle/>
                    <a:p>
                      <a:pPr algn="ctr"/>
                      <a:r>
                        <a:rPr lang="zh-TW" altLang="en-US" sz="2000" dirty="0" smtClean="0">
                          <a:latin typeface="微軟正黑體" panose="020B0604030504040204" pitchFamily="34" charset="-120"/>
                          <a:ea typeface="微軟正黑體" panose="020B0604030504040204" pitchFamily="34" charset="-120"/>
                        </a:rPr>
                        <a:t>時間</a:t>
                      </a:r>
                      <a:endParaRPr lang="zh-TW" altLang="en-US" sz="20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2000" dirty="0" smtClean="0">
                          <a:latin typeface="微軟正黑體" panose="020B0604030504040204" pitchFamily="34" charset="-120"/>
                          <a:ea typeface="微軟正黑體" panose="020B0604030504040204" pitchFamily="34" charset="-120"/>
                        </a:rPr>
                        <a:t>徐而漫</a:t>
                      </a:r>
                      <a:endParaRPr lang="zh-TW" altLang="en-US" sz="20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2000" dirty="0" smtClean="0">
                          <a:latin typeface="微軟正黑體" panose="020B0604030504040204" pitchFamily="34" charset="-120"/>
                          <a:ea typeface="微軟正黑體" panose="020B0604030504040204" pitchFamily="34" charset="-120"/>
                        </a:rPr>
                        <a:t>趙芷婷</a:t>
                      </a:r>
                      <a:endParaRPr lang="zh-TW" altLang="en-US" sz="20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3967339703"/>
                  </a:ext>
                </a:extLst>
              </a:tr>
              <a:tr h="370840">
                <a:tc>
                  <a:txBody>
                    <a:bodyPr/>
                    <a:lstStyle/>
                    <a:p>
                      <a:pPr algn="ctr"/>
                      <a:r>
                        <a:rPr lang="en-US" altLang="zh-TW" sz="1800" dirty="0" smtClean="0">
                          <a:latin typeface="微軟正黑體" panose="020B0604030504040204" pitchFamily="34" charset="-120"/>
                          <a:ea typeface="微軟正黑體" panose="020B0604030504040204" pitchFamily="34" charset="-120"/>
                        </a:rPr>
                        <a:t>2018/11/11-2018/11/17</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457200" marR="0" indent="-457200" algn="l" defTabSz="457200" rtl="0" eaLnBrk="1" fontAlgn="auto" latinLnBrk="0" hangingPunct="1">
                        <a:lnSpc>
                          <a:spcPct val="100000"/>
                        </a:lnSpc>
                        <a:spcBef>
                          <a:spcPts val="0"/>
                        </a:spcBef>
                        <a:spcAft>
                          <a:spcPts val="0"/>
                        </a:spcAft>
                        <a:buClrTx/>
                        <a:buSzTx/>
                        <a:buFontTx/>
                        <a:buAutoNum type="arabicPeriod"/>
                        <a:tabLst/>
                        <a:defRPr/>
                      </a:pPr>
                      <a:r>
                        <a:rPr lang="zh-TW" altLang="en-US" sz="1800" dirty="0" smtClean="0">
                          <a:latin typeface="微軟正黑體" panose="020B0604030504040204" pitchFamily="34" charset="-120"/>
                          <a:ea typeface="微軟正黑體" panose="020B0604030504040204" pitchFamily="34" charset="-120"/>
                        </a:rPr>
                        <a:t>討論系統整體架構並完成需求文件</a:t>
                      </a:r>
                      <a:endParaRPr lang="en-US" altLang="zh-TW" sz="1800" dirty="0" smtClean="0">
                        <a:latin typeface="微軟正黑體" panose="020B0604030504040204" pitchFamily="34" charset="-120"/>
                        <a:ea typeface="微軟正黑體" panose="020B0604030504040204" pitchFamily="34" charset="-120"/>
                      </a:endParaRPr>
                    </a:p>
                    <a:p>
                      <a:pPr marL="457200" marR="0" indent="-457200" algn="l" defTabSz="457200" rtl="0" eaLnBrk="1" fontAlgn="auto" latinLnBrk="0" hangingPunct="1">
                        <a:lnSpc>
                          <a:spcPct val="100000"/>
                        </a:lnSpc>
                        <a:spcBef>
                          <a:spcPts val="0"/>
                        </a:spcBef>
                        <a:spcAft>
                          <a:spcPts val="0"/>
                        </a:spcAft>
                        <a:buClrTx/>
                        <a:buSzTx/>
                        <a:buFontTx/>
                        <a:buAutoNum type="arabicPeriod"/>
                        <a:tabLst/>
                        <a:defRPr/>
                      </a:pPr>
                      <a:r>
                        <a:rPr lang="zh-TW" altLang="en-US" sz="1800" dirty="0" smtClean="0">
                          <a:latin typeface="微軟正黑體" panose="020B0604030504040204" pitchFamily="34" charset="-120"/>
                          <a:ea typeface="微軟正黑體" panose="020B0604030504040204" pitchFamily="34" charset="-120"/>
                        </a:rPr>
                        <a:t>分工完成，了解系統架構並規劃各個</a:t>
                      </a:r>
                      <a:r>
                        <a:rPr lang="en-US" altLang="zh-TW" sz="1800" dirty="0" smtClean="0">
                          <a:latin typeface="微軟正黑體" panose="020B0604030504040204" pitchFamily="34" charset="-120"/>
                          <a:ea typeface="微軟正黑體" panose="020B0604030504040204" pitchFamily="34" charset="-120"/>
                        </a:rPr>
                        <a:t>function</a:t>
                      </a:r>
                      <a:r>
                        <a:rPr lang="zh-TW" altLang="en-US" sz="1800" dirty="0" smtClean="0">
                          <a:latin typeface="微軟正黑體" panose="020B0604030504040204" pitchFamily="34" charset="-120"/>
                          <a:ea typeface="微軟正黑體" panose="020B0604030504040204" pitchFamily="34" charset="-120"/>
                        </a:rPr>
                        <a:t>的功能</a:t>
                      </a:r>
                    </a:p>
                  </a:txBody>
                  <a:tcPr/>
                </a:tc>
                <a:tc>
                  <a:txBody>
                    <a:bodyPr/>
                    <a:lstStyle/>
                    <a:p>
                      <a:pPr marL="457200" marR="0" indent="-457200" algn="l" defTabSz="457200" rtl="0" eaLnBrk="1" fontAlgn="auto" latinLnBrk="0" hangingPunct="1">
                        <a:lnSpc>
                          <a:spcPct val="100000"/>
                        </a:lnSpc>
                        <a:spcBef>
                          <a:spcPts val="0"/>
                        </a:spcBef>
                        <a:spcAft>
                          <a:spcPts val="0"/>
                        </a:spcAft>
                        <a:buClrTx/>
                        <a:buSzTx/>
                        <a:buFontTx/>
                        <a:buAutoNum type="arabicPeriod"/>
                        <a:tabLst/>
                        <a:defRPr/>
                      </a:pPr>
                      <a:r>
                        <a:rPr lang="zh-TW" altLang="en-US" sz="1800" dirty="0" smtClean="0">
                          <a:latin typeface="微軟正黑體" panose="020B0604030504040204" pitchFamily="34" charset="-120"/>
                          <a:ea typeface="微軟正黑體" panose="020B0604030504040204" pitchFamily="34" charset="-120"/>
                        </a:rPr>
                        <a:t>討論系統整體架構並完成需求文件</a:t>
                      </a:r>
                      <a:endParaRPr lang="en-US" altLang="zh-TW" sz="1800" dirty="0" smtClean="0">
                        <a:latin typeface="微軟正黑體" panose="020B0604030504040204" pitchFamily="34" charset="-120"/>
                        <a:ea typeface="微軟正黑體" panose="020B0604030504040204" pitchFamily="34" charset="-120"/>
                      </a:endParaRPr>
                    </a:p>
                    <a:p>
                      <a:pPr marL="457200" marR="0" indent="-457200" algn="l" defTabSz="457200" rtl="0" eaLnBrk="1" fontAlgn="auto" latinLnBrk="0" hangingPunct="1">
                        <a:lnSpc>
                          <a:spcPct val="100000"/>
                        </a:lnSpc>
                        <a:spcBef>
                          <a:spcPts val="0"/>
                        </a:spcBef>
                        <a:spcAft>
                          <a:spcPts val="0"/>
                        </a:spcAft>
                        <a:buClrTx/>
                        <a:buSzTx/>
                        <a:buFontTx/>
                        <a:buAutoNum type="arabicPeriod"/>
                        <a:tabLst/>
                        <a:defRPr/>
                      </a:pPr>
                      <a:r>
                        <a:rPr lang="zh-TW" altLang="en-US" sz="1800" dirty="0" smtClean="0">
                          <a:latin typeface="微軟正黑體" panose="020B0604030504040204" pitchFamily="34" charset="-120"/>
                          <a:ea typeface="微軟正黑體" panose="020B0604030504040204" pitchFamily="34" charset="-120"/>
                        </a:rPr>
                        <a:t>分工完成，了解系統架構並規劃各個</a:t>
                      </a:r>
                      <a:r>
                        <a:rPr lang="en-US" altLang="zh-TW" sz="1800" dirty="0" smtClean="0">
                          <a:latin typeface="微軟正黑體" panose="020B0604030504040204" pitchFamily="34" charset="-120"/>
                          <a:ea typeface="微軟正黑體" panose="020B0604030504040204" pitchFamily="34" charset="-120"/>
                        </a:rPr>
                        <a:t>function</a:t>
                      </a:r>
                      <a:r>
                        <a:rPr lang="zh-TW" altLang="en-US" sz="1800" dirty="0" smtClean="0">
                          <a:latin typeface="微軟正黑體" panose="020B0604030504040204" pitchFamily="34" charset="-120"/>
                          <a:ea typeface="微軟正黑體" panose="020B0604030504040204" pitchFamily="34" charset="-120"/>
                        </a:rPr>
                        <a:t>的功能</a:t>
                      </a:r>
                    </a:p>
                  </a:txBody>
                  <a:tcPr/>
                </a:tc>
                <a:extLst>
                  <a:ext uri="{0D108BD9-81ED-4DB2-BD59-A6C34878D82A}">
                    <a16:rowId xmlns:a16="http://schemas.microsoft.com/office/drawing/2014/main" xmlns="" val="3479582974"/>
                  </a:ext>
                </a:extLst>
              </a:tr>
              <a:tr h="370840">
                <a:tc>
                  <a:txBody>
                    <a:bodyPr/>
                    <a:lstStyle/>
                    <a:p>
                      <a:pPr algn="ctr"/>
                      <a:r>
                        <a:rPr lang="en-US" altLang="zh-TW" sz="1800" dirty="0" smtClean="0">
                          <a:latin typeface="微軟正黑體" panose="020B0604030504040204" pitchFamily="34" charset="-120"/>
                          <a:ea typeface="微軟正黑體" panose="020B0604030504040204" pitchFamily="34" charset="-120"/>
                        </a:rPr>
                        <a:t>2018/11/18-2018/11/31</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457200" indent="-4572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完成介面基本框架</a:t>
                      </a:r>
                      <a:endParaRPr lang="en-US" altLang="zh-TW" sz="1800" dirty="0" smtClean="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實做牧場專屬</a:t>
                      </a:r>
                      <a:r>
                        <a:rPr lang="en-US" altLang="zh-TW" sz="1800" dirty="0" smtClean="0">
                          <a:latin typeface="微軟正黑體" panose="020B0604030504040204" pitchFamily="34" charset="-120"/>
                          <a:ea typeface="微軟正黑體" panose="020B0604030504040204" pitchFamily="34" charset="-120"/>
                        </a:rPr>
                        <a:t>java</a:t>
                      </a:r>
                      <a:r>
                        <a:rPr lang="zh-TW" altLang="en-US" sz="1800" dirty="0" smtClean="0">
                          <a:latin typeface="微軟正黑體" panose="020B0604030504040204" pitchFamily="34" charset="-120"/>
                          <a:ea typeface="微軟正黑體" panose="020B0604030504040204" pitchFamily="34" charset="-120"/>
                        </a:rPr>
                        <a:t>介面並測試按鈕功能</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457200" indent="-4572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完成介面基本框架</a:t>
                      </a:r>
                      <a:endParaRPr lang="en-US" altLang="zh-TW" sz="1800" dirty="0" smtClean="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實做牧場專屬</a:t>
                      </a:r>
                      <a:r>
                        <a:rPr lang="en-US" altLang="zh-TW" sz="1800" dirty="0" smtClean="0">
                          <a:latin typeface="微軟正黑體" panose="020B0604030504040204" pitchFamily="34" charset="-120"/>
                          <a:ea typeface="微軟正黑體" panose="020B0604030504040204" pitchFamily="34" charset="-120"/>
                        </a:rPr>
                        <a:t>java</a:t>
                      </a:r>
                      <a:r>
                        <a:rPr lang="zh-TW" altLang="en-US" sz="1800" dirty="0" smtClean="0">
                          <a:latin typeface="微軟正黑體" panose="020B0604030504040204" pitchFamily="34" charset="-120"/>
                          <a:ea typeface="微軟正黑體" panose="020B0604030504040204" pitchFamily="34" charset="-120"/>
                        </a:rPr>
                        <a:t>介面並測試按鈕功能</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2098863407"/>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TW" sz="1800" dirty="0" smtClean="0">
                          <a:latin typeface="微軟正黑體" panose="020B0604030504040204" pitchFamily="34" charset="-120"/>
                          <a:ea typeface="微軟正黑體" panose="020B0604030504040204" pitchFamily="34" charset="-120"/>
                        </a:rPr>
                        <a:t>2018/12/01-2018/12/06</a:t>
                      </a:r>
                      <a:endParaRPr lang="zh-TW" altLang="en-US" sz="1800" dirty="0" smtClean="0">
                        <a:latin typeface="微軟正黑體" panose="020B0604030504040204" pitchFamily="34" charset="-120"/>
                        <a:ea typeface="微軟正黑體" panose="020B0604030504040204" pitchFamily="34" charset="-120"/>
                      </a:endParaRPr>
                    </a:p>
                  </a:txBody>
                  <a:tcPr/>
                </a:tc>
                <a:tc>
                  <a:txBody>
                    <a:bodyPr/>
                    <a:lstStyle/>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連結牧場介面到主函式</a:t>
                      </a:r>
                      <a:endParaRPr lang="en-US" altLang="zh-TW" sz="1800" dirty="0" smtClean="0">
                        <a:latin typeface="微軟正黑體" panose="020B0604030504040204" pitchFamily="34" charset="-120"/>
                        <a:ea typeface="微軟正黑體" panose="020B0604030504040204" pitchFamily="34" charset="-120"/>
                      </a:endParaRPr>
                    </a:p>
                  </a:txBody>
                  <a:tcPr/>
                </a:tc>
                <a:tc>
                  <a:txBody>
                    <a:bodyPr/>
                    <a:lstStyle/>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連結牧場介面到主函式</a:t>
                      </a:r>
                      <a:endParaRPr lang="en-US" altLang="zh-TW" sz="1800" dirty="0" smtClean="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950058099"/>
                  </a:ext>
                </a:extLst>
              </a:tr>
              <a:tr h="370840">
                <a:tc>
                  <a:txBody>
                    <a:bodyPr/>
                    <a:lstStyle/>
                    <a:p>
                      <a:pPr algn="ctr"/>
                      <a:r>
                        <a:rPr lang="en-US" altLang="zh-TW" sz="1800" dirty="0" smtClean="0">
                          <a:latin typeface="微軟正黑體" panose="020B0604030504040204" pitchFamily="34" charset="-120"/>
                          <a:ea typeface="微軟正黑體" panose="020B0604030504040204" pitchFamily="34" charset="-120"/>
                        </a:rPr>
                        <a:t>2018/12/07-2018/12/12</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457200" indent="-4572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牧場介面</a:t>
                      </a:r>
                      <a:r>
                        <a:rPr lang="en-US" altLang="zh-TW" sz="1800" dirty="0" smtClean="0">
                          <a:latin typeface="微軟正黑體" panose="020B0604030504040204" pitchFamily="34" charset="-120"/>
                          <a:ea typeface="微軟正黑體" panose="020B0604030504040204" pitchFamily="34" charset="-120"/>
                        </a:rPr>
                        <a:t>bug</a:t>
                      </a:r>
                      <a:r>
                        <a:rPr lang="zh-TW" altLang="en-US" sz="1800" dirty="0" smtClean="0">
                          <a:latin typeface="微軟正黑體" panose="020B0604030504040204" pitchFamily="34" charset="-120"/>
                          <a:ea typeface="微軟正黑體" panose="020B0604030504040204" pitchFamily="34" charset="-120"/>
                        </a:rPr>
                        <a:t>修復</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牧場介面</a:t>
                      </a:r>
                      <a:r>
                        <a:rPr lang="en-US" altLang="zh-TW" sz="1800" dirty="0" smtClean="0">
                          <a:latin typeface="微軟正黑體" panose="020B0604030504040204" pitchFamily="34" charset="-120"/>
                          <a:ea typeface="微軟正黑體" panose="020B0604030504040204" pitchFamily="34" charset="-120"/>
                        </a:rPr>
                        <a:t>bug</a:t>
                      </a:r>
                      <a:r>
                        <a:rPr lang="zh-TW" altLang="en-US" sz="1800" dirty="0" smtClean="0">
                          <a:latin typeface="微軟正黑體" panose="020B0604030504040204" pitchFamily="34" charset="-120"/>
                          <a:ea typeface="微軟正黑體" panose="020B0604030504040204" pitchFamily="34" charset="-120"/>
                        </a:rPr>
                        <a:t>修復</a:t>
                      </a:r>
                    </a:p>
                  </a:txBody>
                  <a:tcPr/>
                </a:tc>
                <a:extLst>
                  <a:ext uri="{0D108BD9-81ED-4DB2-BD59-A6C34878D82A}">
                    <a16:rowId xmlns:a16="http://schemas.microsoft.com/office/drawing/2014/main" xmlns="" val="3004441136"/>
                  </a:ext>
                </a:extLst>
              </a:tr>
              <a:tr h="370840">
                <a:tc>
                  <a:txBody>
                    <a:bodyPr/>
                    <a:lstStyle/>
                    <a:p>
                      <a:pPr marL="0" marR="0" indent="0" algn="ctr" defTabSz="457200" rtl="0" eaLnBrk="1" fontAlgn="auto" latinLnBrk="0" hangingPunct="1">
                        <a:lnSpc>
                          <a:spcPct val="250000"/>
                        </a:lnSpc>
                        <a:spcBef>
                          <a:spcPts val="0"/>
                        </a:spcBef>
                        <a:spcAft>
                          <a:spcPts val="0"/>
                        </a:spcAft>
                        <a:buClrTx/>
                        <a:buSzTx/>
                        <a:buFontTx/>
                        <a:buNone/>
                        <a:tabLst/>
                        <a:defRPr/>
                      </a:pPr>
                      <a:r>
                        <a:rPr lang="en-US" altLang="zh-TW" sz="1800" b="0" dirty="0" smtClean="0">
                          <a:latin typeface="微軟正黑體" panose="020B0604030504040204" pitchFamily="34" charset="-120"/>
                          <a:ea typeface="微軟正黑體" panose="020B0604030504040204" pitchFamily="34" charset="-120"/>
                        </a:rPr>
                        <a:t>2018/12/13-2018/12/19</a:t>
                      </a:r>
                      <a:endParaRPr lang="zh-TW" altLang="en-US" sz="1800" b="0" dirty="0" smtClean="0">
                        <a:latin typeface="微軟正黑體" panose="020B0604030504040204" pitchFamily="34" charset="-120"/>
                        <a:ea typeface="微軟正黑體" panose="020B0604030504040204" pitchFamily="34" charset="-120"/>
                      </a:endParaRPr>
                    </a:p>
                  </a:txBody>
                  <a:tcPr/>
                </a:tc>
                <a:tc>
                  <a:txBody>
                    <a:bodyPr/>
                    <a:lstStyle/>
                    <a:p>
                      <a:pPr marL="457200" indent="-4572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完成牧場介面</a:t>
                      </a:r>
                      <a:endParaRPr lang="en-US" altLang="zh-TW" sz="1800" dirty="0" smtClean="0">
                        <a:latin typeface="微軟正黑體" panose="020B0604030504040204" pitchFamily="34" charset="-120"/>
                        <a:ea typeface="微軟正黑體" panose="020B0604030504040204" pitchFamily="34" charset="-120"/>
                      </a:endParaRPr>
                    </a:p>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實作可用</a:t>
                      </a:r>
                      <a:r>
                        <a:rPr lang="en-US" altLang="zh-TW" sz="1800" dirty="0" err="1" smtClean="0">
                          <a:latin typeface="微軟正黑體" panose="020B0604030504040204" pitchFamily="34" charset="-120"/>
                          <a:ea typeface="微軟正黑體" panose="020B0604030504040204" pitchFamily="34" charset="-120"/>
                        </a:rPr>
                        <a:t>cmd</a:t>
                      </a:r>
                      <a:r>
                        <a:rPr lang="zh-TW" altLang="en-US" sz="1800" dirty="0" smtClean="0">
                          <a:latin typeface="微軟正黑體" panose="020B0604030504040204" pitchFamily="34" charset="-120"/>
                          <a:ea typeface="微軟正黑體" panose="020B0604030504040204" pitchFamily="34" charset="-120"/>
                        </a:rPr>
                        <a:t>玩的捕捉遊戲</a:t>
                      </a:r>
                    </a:p>
                  </a:txBody>
                  <a:tcPr/>
                </a:tc>
                <a:tc>
                  <a:txBody>
                    <a:bodyPr/>
                    <a:lstStyle/>
                    <a:p>
                      <a:pPr marL="457200" indent="-4572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完成牧場介面</a:t>
                      </a:r>
                      <a:endParaRPr lang="en-US" altLang="zh-TW" sz="1800" dirty="0" smtClean="0">
                        <a:latin typeface="微軟正黑體" panose="020B0604030504040204" pitchFamily="34" charset="-120"/>
                        <a:ea typeface="微軟正黑體" panose="020B0604030504040204" pitchFamily="34" charset="-120"/>
                      </a:endParaRPr>
                    </a:p>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實作可用</a:t>
                      </a:r>
                      <a:r>
                        <a:rPr lang="en-US" altLang="zh-TW" sz="1800" dirty="0" err="1" smtClean="0">
                          <a:latin typeface="微軟正黑體" panose="020B0604030504040204" pitchFamily="34" charset="-120"/>
                          <a:ea typeface="微軟正黑體" panose="020B0604030504040204" pitchFamily="34" charset="-120"/>
                        </a:rPr>
                        <a:t>cmd</a:t>
                      </a:r>
                      <a:r>
                        <a:rPr lang="zh-TW" altLang="en-US" sz="1800" dirty="0" smtClean="0">
                          <a:latin typeface="微軟正黑體" panose="020B0604030504040204" pitchFamily="34" charset="-120"/>
                          <a:ea typeface="微軟正黑體" panose="020B0604030504040204" pitchFamily="34" charset="-120"/>
                        </a:rPr>
                        <a:t>玩的捕捉遊戲</a:t>
                      </a:r>
                    </a:p>
                  </a:txBody>
                  <a:tcPr/>
                </a:tc>
                <a:extLst>
                  <a:ext uri="{0D108BD9-81ED-4DB2-BD59-A6C34878D82A}">
                    <a16:rowId xmlns:a16="http://schemas.microsoft.com/office/drawing/2014/main" xmlns="" val="7096235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TW" sz="1800" b="0" dirty="0" smtClean="0">
                          <a:latin typeface="微軟正黑體" panose="020B0604030504040204" pitchFamily="34" charset="-120"/>
                          <a:ea typeface="微軟正黑體" panose="020B0604030504040204" pitchFamily="34" charset="-120"/>
                        </a:rPr>
                        <a:t>2018/12/20-2018/12-26</a:t>
                      </a:r>
                      <a:endParaRPr lang="zh-TW" altLang="en-US" sz="1800" b="0" dirty="0" smtClean="0">
                        <a:latin typeface="微軟正黑體" panose="020B0604030504040204" pitchFamily="34" charset="-120"/>
                        <a:ea typeface="微軟正黑體" panose="020B0604030504040204" pitchFamily="34" charset="-120"/>
                      </a:endParaRPr>
                    </a:p>
                  </a:txBody>
                  <a:tcPr/>
                </a:tc>
                <a:tc>
                  <a:txBody>
                    <a:bodyPr/>
                    <a:lstStyle/>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完成捕捉遊戲介面並與牧場連結</a:t>
                      </a:r>
                    </a:p>
                  </a:txBody>
                  <a:tcPr/>
                </a:tc>
                <a:tc>
                  <a:txBody>
                    <a:bodyPr/>
                    <a:lstStyle/>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完成捕捉遊戲介面並與牧場連結</a:t>
                      </a:r>
                    </a:p>
                  </a:txBody>
                  <a:tcPr/>
                </a:tc>
                <a:extLst>
                  <a:ext uri="{0D108BD9-81ED-4DB2-BD59-A6C34878D82A}">
                    <a16:rowId xmlns:a16="http://schemas.microsoft.com/office/drawing/2014/main" xmlns="" val="1155388134"/>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TW" sz="1800" b="0" dirty="0" smtClean="0">
                          <a:latin typeface="微軟正黑體" panose="020B0604030504040204" pitchFamily="34" charset="-120"/>
                          <a:ea typeface="微軟正黑體" panose="020B0604030504040204" pitchFamily="34" charset="-120"/>
                        </a:rPr>
                        <a:t>2018/12/27-2019/01/09</a:t>
                      </a:r>
                      <a:endParaRPr lang="zh-TW" altLang="en-US" sz="1800" b="0" dirty="0" smtClean="0">
                        <a:latin typeface="微軟正黑體" panose="020B0604030504040204" pitchFamily="34" charset="-120"/>
                        <a:ea typeface="微軟正黑體" panose="020B0604030504040204" pitchFamily="34" charset="-120"/>
                      </a:endParaRPr>
                    </a:p>
                  </a:txBody>
                  <a:tcPr/>
                </a:tc>
                <a:tc>
                  <a:txBody>
                    <a:bodyPr/>
                    <a:lstStyle/>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整體遊戲除錯和微調整</a:t>
                      </a:r>
                      <a:endParaRPr lang="en-US" altLang="zh-TW" sz="1800" dirty="0" smtClean="0">
                        <a:latin typeface="微軟正黑體" panose="020B0604030504040204" pitchFamily="34" charset="-120"/>
                        <a:ea typeface="微軟正黑體" panose="020B0604030504040204" pitchFamily="34" charset="-120"/>
                      </a:endParaRPr>
                    </a:p>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完成期末報告</a:t>
                      </a:r>
                      <a:endParaRPr lang="en-US" altLang="zh-TW" sz="1800" dirty="0" smtClean="0">
                        <a:latin typeface="微軟正黑體" panose="020B0604030504040204" pitchFamily="34" charset="-120"/>
                        <a:ea typeface="微軟正黑體" panose="020B0604030504040204" pitchFamily="34" charset="-120"/>
                      </a:endParaRPr>
                    </a:p>
                  </a:txBody>
                  <a:tcPr/>
                </a:tc>
                <a:tc>
                  <a:txBody>
                    <a:bodyPr/>
                    <a:lstStyle/>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整體遊戲除錯和微調整</a:t>
                      </a:r>
                      <a:endParaRPr lang="en-US" altLang="zh-TW" sz="1800" dirty="0" smtClean="0">
                        <a:latin typeface="微軟正黑體" panose="020B0604030504040204" pitchFamily="34" charset="-120"/>
                        <a:ea typeface="微軟正黑體" panose="020B0604030504040204" pitchFamily="34" charset="-120"/>
                      </a:endParaRPr>
                    </a:p>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完成期末報告</a:t>
                      </a:r>
                      <a:endParaRPr lang="en-US" altLang="zh-TW" sz="1800" dirty="0" smtClean="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2828160520"/>
                  </a:ext>
                </a:extLst>
              </a:tr>
            </a:tbl>
          </a:graphicData>
        </a:graphic>
      </p:graphicFrame>
    </p:spTree>
    <p:extLst>
      <p:ext uri="{BB962C8B-B14F-4D97-AF65-F5344CB8AC3E}">
        <p14:creationId xmlns:p14="http://schemas.microsoft.com/office/powerpoint/2010/main" val="8903665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圓角矩形 3"/>
          <p:cNvSpPr/>
          <p:nvPr/>
        </p:nvSpPr>
        <p:spPr>
          <a:xfrm>
            <a:off x="5322769" y="1225486"/>
            <a:ext cx="1578225" cy="857928"/>
          </a:xfrm>
          <a:prstGeom prst="roundRect">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smtClean="0">
                <a:solidFill>
                  <a:schemeClr val="tx1"/>
                </a:solidFill>
                <a:latin typeface="+mj-ea"/>
                <a:ea typeface="+mj-ea"/>
                <a:cs typeface="Songti TC" charset="-120"/>
              </a:rPr>
              <a:t>開始遊戲</a:t>
            </a:r>
            <a:endParaRPr kumimoji="1" lang="zh-TW" altLang="en-US" sz="2400" dirty="0">
              <a:solidFill>
                <a:schemeClr val="tx1"/>
              </a:solidFill>
              <a:latin typeface="+mj-ea"/>
              <a:ea typeface="+mj-ea"/>
              <a:cs typeface="Songti TC" charset="-120"/>
            </a:endParaRPr>
          </a:p>
        </p:txBody>
      </p:sp>
      <p:sp>
        <p:nvSpPr>
          <p:cNvPr id="5" name="圓角矩形 4"/>
          <p:cNvSpPr/>
          <p:nvPr/>
        </p:nvSpPr>
        <p:spPr>
          <a:xfrm>
            <a:off x="5322769" y="2426637"/>
            <a:ext cx="1578225" cy="857928"/>
          </a:xfrm>
          <a:prstGeom prst="roundRect">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mj-ea"/>
                <a:ea typeface="+mj-ea"/>
                <a:cs typeface="Songti TC" charset="-120"/>
              </a:rPr>
              <a:t>主</a:t>
            </a:r>
            <a:r>
              <a:rPr kumimoji="1" lang="zh-TW" altLang="en-US" sz="2400" dirty="0">
                <a:solidFill>
                  <a:schemeClr val="tx1"/>
                </a:solidFill>
                <a:latin typeface="+mj-ea"/>
                <a:ea typeface="+mj-ea"/>
                <a:cs typeface="Songti TC" charset="-120"/>
              </a:rPr>
              <a:t>畫面</a:t>
            </a:r>
          </a:p>
        </p:txBody>
      </p:sp>
      <p:sp>
        <p:nvSpPr>
          <p:cNvPr id="6" name="圓角矩形 5"/>
          <p:cNvSpPr/>
          <p:nvPr/>
        </p:nvSpPr>
        <p:spPr>
          <a:xfrm>
            <a:off x="5322769" y="3890479"/>
            <a:ext cx="1578225" cy="857928"/>
          </a:xfrm>
          <a:prstGeom prst="roundRect">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mj-ea"/>
                <a:ea typeface="+mj-ea"/>
                <a:cs typeface="Songti TC" charset="-120"/>
              </a:rPr>
              <a:t>商店</a:t>
            </a:r>
          </a:p>
        </p:txBody>
      </p:sp>
      <p:sp>
        <p:nvSpPr>
          <p:cNvPr id="7" name="圓角矩形 6"/>
          <p:cNvSpPr/>
          <p:nvPr/>
        </p:nvSpPr>
        <p:spPr>
          <a:xfrm>
            <a:off x="7717054" y="3890479"/>
            <a:ext cx="1578225" cy="857928"/>
          </a:xfrm>
          <a:prstGeom prst="roundRect">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mj-ea"/>
                <a:ea typeface="+mj-ea"/>
                <a:cs typeface="Songti TC" charset="-120"/>
              </a:rPr>
              <a:t>農場</a:t>
            </a:r>
          </a:p>
        </p:txBody>
      </p:sp>
      <p:sp>
        <p:nvSpPr>
          <p:cNvPr id="8" name="圓角矩形 7"/>
          <p:cNvSpPr/>
          <p:nvPr/>
        </p:nvSpPr>
        <p:spPr>
          <a:xfrm>
            <a:off x="9922803" y="3890477"/>
            <a:ext cx="1578225" cy="857928"/>
          </a:xfrm>
          <a:prstGeom prst="roundRect">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mj-ea"/>
                <a:ea typeface="+mj-ea"/>
                <a:cs typeface="Songti TC" charset="-120"/>
              </a:rPr>
              <a:t>倉庫</a:t>
            </a:r>
            <a:endParaRPr kumimoji="1" lang="en-US" altLang="zh-TW" sz="2400" dirty="0">
              <a:solidFill>
                <a:schemeClr val="tx1"/>
              </a:solidFill>
              <a:latin typeface="+mj-ea"/>
              <a:ea typeface="+mj-ea"/>
              <a:cs typeface="Songti TC" charset="-120"/>
            </a:endParaRPr>
          </a:p>
        </p:txBody>
      </p:sp>
      <p:sp>
        <p:nvSpPr>
          <p:cNvPr id="9" name="圓角矩形 8"/>
          <p:cNvSpPr/>
          <p:nvPr/>
        </p:nvSpPr>
        <p:spPr>
          <a:xfrm>
            <a:off x="2928484" y="3890477"/>
            <a:ext cx="1578225" cy="857928"/>
          </a:xfrm>
          <a:prstGeom prst="roundRect">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mj-ea"/>
                <a:ea typeface="+mj-ea"/>
                <a:cs typeface="Songti TC" charset="-120"/>
              </a:rPr>
              <a:t>牧場</a:t>
            </a:r>
            <a:endParaRPr kumimoji="1" lang="en-US" altLang="zh-TW" sz="2400" dirty="0">
              <a:solidFill>
                <a:schemeClr val="tx1"/>
              </a:solidFill>
              <a:latin typeface="+mj-ea"/>
              <a:ea typeface="+mj-ea"/>
              <a:cs typeface="Songti TC" charset="-120"/>
            </a:endParaRPr>
          </a:p>
        </p:txBody>
      </p:sp>
      <p:sp>
        <p:nvSpPr>
          <p:cNvPr id="10" name="圓角矩形 9"/>
          <p:cNvSpPr/>
          <p:nvPr/>
        </p:nvSpPr>
        <p:spPr>
          <a:xfrm>
            <a:off x="788123" y="3890477"/>
            <a:ext cx="1578225" cy="857928"/>
          </a:xfrm>
          <a:prstGeom prst="roundRect">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mj-ea"/>
                <a:ea typeface="+mj-ea"/>
                <a:cs typeface="Songti TC" charset="-120"/>
              </a:rPr>
              <a:t>魚池</a:t>
            </a:r>
            <a:r>
              <a:rPr kumimoji="1" lang="zh-TW" altLang="en-US" sz="2400" dirty="0">
                <a:solidFill>
                  <a:schemeClr val="tx1"/>
                </a:solidFill>
                <a:latin typeface="+mj-ea"/>
                <a:ea typeface="+mj-ea"/>
                <a:cs typeface="Songti TC" charset="-120"/>
              </a:rPr>
              <a:t>遊戲</a:t>
            </a:r>
          </a:p>
        </p:txBody>
      </p:sp>
      <p:sp>
        <p:nvSpPr>
          <p:cNvPr id="11" name="圓角矩形 10"/>
          <p:cNvSpPr/>
          <p:nvPr/>
        </p:nvSpPr>
        <p:spPr>
          <a:xfrm>
            <a:off x="2928484" y="5021069"/>
            <a:ext cx="1578225" cy="857928"/>
          </a:xfrm>
          <a:prstGeom prst="roundRect">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mj-ea"/>
                <a:ea typeface="+mj-ea"/>
                <a:cs typeface="Songti TC" charset="-120"/>
              </a:rPr>
              <a:t>牧場</a:t>
            </a:r>
            <a:r>
              <a:rPr kumimoji="1" lang="zh-TW" altLang="en-US" sz="2400" dirty="0">
                <a:solidFill>
                  <a:schemeClr val="tx1"/>
                </a:solidFill>
                <a:latin typeface="+mj-ea"/>
                <a:ea typeface="+mj-ea"/>
                <a:cs typeface="Songti TC" charset="-120"/>
              </a:rPr>
              <a:t>遊戲</a:t>
            </a:r>
          </a:p>
        </p:txBody>
      </p:sp>
      <p:sp>
        <p:nvSpPr>
          <p:cNvPr id="12" name="圓角矩形 11"/>
          <p:cNvSpPr/>
          <p:nvPr/>
        </p:nvSpPr>
        <p:spPr>
          <a:xfrm>
            <a:off x="7717054" y="5021069"/>
            <a:ext cx="1578225" cy="857928"/>
          </a:xfrm>
          <a:prstGeom prst="roundRect">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mj-ea"/>
                <a:ea typeface="+mj-ea"/>
                <a:cs typeface="Songti TC" charset="-120"/>
              </a:rPr>
              <a:t>農場</a:t>
            </a:r>
            <a:r>
              <a:rPr kumimoji="1" lang="zh-TW" altLang="en-US" sz="2400" dirty="0">
                <a:solidFill>
                  <a:schemeClr val="tx1"/>
                </a:solidFill>
                <a:latin typeface="+mj-ea"/>
                <a:ea typeface="+mj-ea"/>
                <a:cs typeface="Songti TC" charset="-120"/>
              </a:rPr>
              <a:t>遊戲</a:t>
            </a:r>
            <a:endParaRPr kumimoji="1" lang="en-US" altLang="zh-TW" sz="2400" dirty="0">
              <a:solidFill>
                <a:schemeClr val="tx1"/>
              </a:solidFill>
              <a:latin typeface="+mj-ea"/>
              <a:ea typeface="+mj-ea"/>
              <a:cs typeface="Songti TC" charset="-120"/>
            </a:endParaRPr>
          </a:p>
        </p:txBody>
      </p:sp>
      <p:cxnSp>
        <p:nvCxnSpPr>
          <p:cNvPr id="13" name="直線接點 12"/>
          <p:cNvCxnSpPr>
            <a:stCxn id="4" idx="2"/>
            <a:endCxn id="5" idx="0"/>
          </p:cNvCxnSpPr>
          <p:nvPr/>
        </p:nvCxnSpPr>
        <p:spPr>
          <a:xfrm>
            <a:off x="6111882" y="2083414"/>
            <a:ext cx="0" cy="343223"/>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a:stCxn id="5" idx="2"/>
            <a:endCxn id="6" idx="0"/>
          </p:cNvCxnSpPr>
          <p:nvPr/>
        </p:nvCxnSpPr>
        <p:spPr>
          <a:xfrm>
            <a:off x="6111882" y="3284565"/>
            <a:ext cx="0" cy="60591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肘形接點 14"/>
          <p:cNvCxnSpPr>
            <a:stCxn id="10" idx="0"/>
            <a:endCxn id="8" idx="0"/>
          </p:cNvCxnSpPr>
          <p:nvPr/>
        </p:nvCxnSpPr>
        <p:spPr>
          <a:xfrm rot="5400000" flipH="1" flipV="1">
            <a:off x="6144576" y="-676863"/>
            <a:ext cx="12700" cy="9134680"/>
          </a:xfrm>
          <a:prstGeom prst="bentConnector3">
            <a:avLst>
              <a:gd name="adj1" fmla="val 1800000"/>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3590802" y="3543536"/>
            <a:ext cx="0" cy="43315"/>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a:off x="8398925" y="3543536"/>
            <a:ext cx="0" cy="43315"/>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a:stCxn id="11" idx="0"/>
            <a:endCxn id="9" idx="2"/>
          </p:cNvCxnSpPr>
          <p:nvPr/>
        </p:nvCxnSpPr>
        <p:spPr>
          <a:xfrm flipV="1">
            <a:off x="3717597" y="4748405"/>
            <a:ext cx="0" cy="27266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a:stCxn id="7" idx="2"/>
            <a:endCxn id="12" idx="0"/>
          </p:cNvCxnSpPr>
          <p:nvPr/>
        </p:nvCxnSpPr>
        <p:spPr>
          <a:xfrm>
            <a:off x="8506167" y="4748407"/>
            <a:ext cx="0" cy="272662"/>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3717595" y="3642704"/>
            <a:ext cx="1" cy="223450"/>
          </a:xfrm>
          <a:prstGeom prst="line">
            <a:avLst/>
          </a:prstGeom>
        </p:spPr>
        <p:style>
          <a:lnRef idx="1">
            <a:schemeClr val="accent4"/>
          </a:lnRef>
          <a:fillRef idx="0">
            <a:schemeClr val="accent4"/>
          </a:fillRef>
          <a:effectRef idx="0">
            <a:schemeClr val="accent4"/>
          </a:effectRef>
          <a:fontRef idx="minor">
            <a:schemeClr val="tx1"/>
          </a:fontRef>
        </p:style>
      </p:cxnSp>
      <p:cxnSp>
        <p:nvCxnSpPr>
          <p:cNvPr id="41" name="直線接點 40"/>
          <p:cNvCxnSpPr/>
          <p:nvPr/>
        </p:nvCxnSpPr>
        <p:spPr>
          <a:xfrm>
            <a:off x="8451202" y="3673378"/>
            <a:ext cx="1" cy="223450"/>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6632901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09704" y="0"/>
            <a:ext cx="9601196" cy="644445"/>
          </a:xfrm>
        </p:spPr>
        <p:txBody>
          <a:bodyPr>
            <a:normAutofit fontScale="90000"/>
          </a:bodyPr>
          <a:lstStyle/>
          <a:p>
            <a:r>
              <a:rPr lang="zh-TW" altLang="en-US" b="1" dirty="0" smtClean="0">
                <a:latin typeface="微軟正黑體" panose="020B0604030504040204" pitchFamily="34" charset="-120"/>
                <a:ea typeface="微軟正黑體" panose="020B0604030504040204" pitchFamily="34" charset="-120"/>
              </a:rPr>
              <a:t>進度規劃</a:t>
            </a:r>
            <a:endParaRPr lang="zh-TW" altLang="en-US" b="1" dirty="0">
              <a:latin typeface="微軟正黑體" panose="020B0604030504040204" pitchFamily="34" charset="-120"/>
              <a:ea typeface="微軟正黑體" panose="020B0604030504040204" pitchFamily="34" charset="-120"/>
            </a:endParaRPr>
          </a:p>
        </p:txBody>
      </p:sp>
      <p:graphicFrame>
        <p:nvGraphicFramePr>
          <p:cNvPr id="4" name="內容版面配置區 3"/>
          <p:cNvGraphicFramePr>
            <a:graphicFrameLocks noGrp="1"/>
          </p:cNvGraphicFramePr>
          <p:nvPr>
            <p:ph idx="1"/>
            <p:extLst/>
          </p:nvPr>
        </p:nvGraphicFramePr>
        <p:xfrm>
          <a:off x="1409700" y="609600"/>
          <a:ext cx="9601200" cy="6248400"/>
        </p:xfrm>
        <a:graphic>
          <a:graphicData uri="http://schemas.openxmlformats.org/drawingml/2006/table">
            <a:tbl>
              <a:tblPr firstRow="1" bandRow="1">
                <a:tableStyleId>{7DF18680-E054-41AD-8BC1-D1AEF772440D}</a:tableStyleId>
              </a:tblPr>
              <a:tblGrid>
                <a:gridCol w="3200400">
                  <a:extLst>
                    <a:ext uri="{9D8B030D-6E8A-4147-A177-3AD203B41FA5}">
                      <a16:colId xmlns:a16="http://schemas.microsoft.com/office/drawing/2014/main" xmlns="" val="3609538946"/>
                    </a:ext>
                  </a:extLst>
                </a:gridCol>
                <a:gridCol w="3200400">
                  <a:extLst>
                    <a:ext uri="{9D8B030D-6E8A-4147-A177-3AD203B41FA5}">
                      <a16:colId xmlns:a16="http://schemas.microsoft.com/office/drawing/2014/main" xmlns="" val="1652882489"/>
                    </a:ext>
                  </a:extLst>
                </a:gridCol>
                <a:gridCol w="3200400">
                  <a:extLst>
                    <a:ext uri="{9D8B030D-6E8A-4147-A177-3AD203B41FA5}">
                      <a16:colId xmlns:a16="http://schemas.microsoft.com/office/drawing/2014/main" xmlns="" val="3713384209"/>
                    </a:ext>
                  </a:extLst>
                </a:gridCol>
              </a:tblGrid>
              <a:tr h="370840">
                <a:tc>
                  <a:txBody>
                    <a:bodyPr/>
                    <a:lstStyle/>
                    <a:p>
                      <a:pPr algn="ctr"/>
                      <a:r>
                        <a:rPr lang="zh-TW" altLang="en-US" sz="2000" dirty="0" smtClean="0">
                          <a:latin typeface="微軟正黑體" panose="020B0604030504040204" pitchFamily="34" charset="-120"/>
                          <a:ea typeface="微軟正黑體" panose="020B0604030504040204" pitchFamily="34" charset="-120"/>
                        </a:rPr>
                        <a:t>時間</a:t>
                      </a:r>
                      <a:endParaRPr lang="zh-TW" altLang="en-US" sz="20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2000" dirty="0" smtClean="0">
                          <a:latin typeface="微軟正黑體" panose="020B0604030504040204" pitchFamily="34" charset="-120"/>
                          <a:ea typeface="微軟正黑體" panose="020B0604030504040204" pitchFamily="34" charset="-120"/>
                        </a:rPr>
                        <a:t>曾毓惠</a:t>
                      </a:r>
                      <a:endParaRPr lang="zh-TW" altLang="en-US" sz="20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2000" dirty="0" smtClean="0">
                          <a:latin typeface="微軟正黑體" panose="020B0604030504040204" pitchFamily="34" charset="-120"/>
                          <a:ea typeface="微軟正黑體" panose="020B0604030504040204" pitchFamily="34" charset="-120"/>
                        </a:rPr>
                        <a:t>何寬宥</a:t>
                      </a:r>
                      <a:endParaRPr lang="zh-TW" altLang="en-US" sz="20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3967339703"/>
                  </a:ext>
                </a:extLst>
              </a:tr>
              <a:tr h="1397391">
                <a:tc>
                  <a:txBody>
                    <a:bodyPr/>
                    <a:lstStyle/>
                    <a:p>
                      <a:pPr algn="ctr"/>
                      <a:r>
                        <a:rPr lang="en-US" altLang="zh-TW" sz="1800" dirty="0" smtClean="0">
                          <a:latin typeface="微軟正黑體" panose="020B0604030504040204" pitchFamily="34" charset="-120"/>
                          <a:ea typeface="微軟正黑體" panose="020B0604030504040204" pitchFamily="34" charset="-120"/>
                        </a:rPr>
                        <a:t>2018/11/11-2018/11/17</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457200" marR="0" indent="-457200" algn="l" defTabSz="457200" rtl="0" eaLnBrk="1" fontAlgn="auto" latinLnBrk="0" hangingPunct="1">
                        <a:lnSpc>
                          <a:spcPct val="100000"/>
                        </a:lnSpc>
                        <a:spcBef>
                          <a:spcPts val="0"/>
                        </a:spcBef>
                        <a:spcAft>
                          <a:spcPts val="0"/>
                        </a:spcAft>
                        <a:buClrTx/>
                        <a:buSzTx/>
                        <a:buFontTx/>
                        <a:buAutoNum type="arabicPeriod"/>
                        <a:tabLst/>
                        <a:defRPr/>
                      </a:pPr>
                      <a:r>
                        <a:rPr lang="zh-TW" altLang="en-US" sz="1800" dirty="0" smtClean="0">
                          <a:latin typeface="微軟正黑體" panose="020B0604030504040204" pitchFamily="34" charset="-120"/>
                          <a:ea typeface="微軟正黑體" panose="020B0604030504040204" pitchFamily="34" charset="-120"/>
                        </a:rPr>
                        <a:t>討論系統整體架構並完成需求文件</a:t>
                      </a:r>
                      <a:endParaRPr lang="en-US" altLang="zh-TW" sz="1800" dirty="0" smtClean="0">
                        <a:latin typeface="微軟正黑體" panose="020B0604030504040204" pitchFamily="34" charset="-120"/>
                        <a:ea typeface="微軟正黑體" panose="020B0604030504040204" pitchFamily="34" charset="-120"/>
                      </a:endParaRPr>
                    </a:p>
                    <a:p>
                      <a:pPr marL="457200" marR="0" indent="-457200" algn="l" defTabSz="457200" rtl="0" eaLnBrk="1" fontAlgn="auto" latinLnBrk="0" hangingPunct="1">
                        <a:lnSpc>
                          <a:spcPct val="100000"/>
                        </a:lnSpc>
                        <a:spcBef>
                          <a:spcPts val="0"/>
                        </a:spcBef>
                        <a:spcAft>
                          <a:spcPts val="0"/>
                        </a:spcAft>
                        <a:buClrTx/>
                        <a:buSzTx/>
                        <a:buFontTx/>
                        <a:buAutoNum type="arabicPeriod"/>
                        <a:tabLst/>
                        <a:defRPr/>
                      </a:pPr>
                      <a:r>
                        <a:rPr lang="zh-TW" altLang="en-US" sz="1800" dirty="0" smtClean="0">
                          <a:latin typeface="微軟正黑體" panose="020B0604030504040204" pitchFamily="34" charset="-120"/>
                          <a:ea typeface="微軟正黑體" panose="020B0604030504040204" pitchFamily="34" charset="-120"/>
                        </a:rPr>
                        <a:t>分工完成，了解系統架構並規劃各個</a:t>
                      </a:r>
                      <a:r>
                        <a:rPr lang="en-US" altLang="zh-TW" sz="1800" dirty="0" smtClean="0">
                          <a:latin typeface="微軟正黑體" panose="020B0604030504040204" pitchFamily="34" charset="-120"/>
                          <a:ea typeface="微軟正黑體" panose="020B0604030504040204" pitchFamily="34" charset="-120"/>
                        </a:rPr>
                        <a:t>function</a:t>
                      </a:r>
                      <a:r>
                        <a:rPr lang="zh-TW" altLang="en-US" sz="1800" dirty="0" smtClean="0">
                          <a:latin typeface="微軟正黑體" panose="020B0604030504040204" pitchFamily="34" charset="-120"/>
                          <a:ea typeface="微軟正黑體" panose="020B0604030504040204" pitchFamily="34" charset="-120"/>
                        </a:rPr>
                        <a:t>的功能</a:t>
                      </a:r>
                    </a:p>
                  </a:txBody>
                  <a:tcPr/>
                </a:tc>
                <a:tc>
                  <a:txBody>
                    <a:bodyPr/>
                    <a:lstStyle/>
                    <a:p>
                      <a:pPr marL="457200" marR="0" indent="-457200" algn="l" defTabSz="457200" rtl="0" eaLnBrk="1" fontAlgn="auto" latinLnBrk="0" hangingPunct="1">
                        <a:lnSpc>
                          <a:spcPct val="100000"/>
                        </a:lnSpc>
                        <a:spcBef>
                          <a:spcPts val="0"/>
                        </a:spcBef>
                        <a:spcAft>
                          <a:spcPts val="0"/>
                        </a:spcAft>
                        <a:buClrTx/>
                        <a:buSzTx/>
                        <a:buFontTx/>
                        <a:buAutoNum type="arabicPeriod"/>
                        <a:tabLst/>
                        <a:defRPr/>
                      </a:pPr>
                      <a:r>
                        <a:rPr lang="zh-TW" altLang="en-US" sz="1800" dirty="0" smtClean="0">
                          <a:latin typeface="微軟正黑體" panose="020B0604030504040204" pitchFamily="34" charset="-120"/>
                          <a:ea typeface="微軟正黑體" panose="020B0604030504040204" pitchFamily="34" charset="-120"/>
                        </a:rPr>
                        <a:t>討論系統整體架構並完成需求文件</a:t>
                      </a:r>
                      <a:endParaRPr lang="en-US" altLang="zh-TW" sz="1800" dirty="0" smtClean="0">
                        <a:latin typeface="微軟正黑體" panose="020B0604030504040204" pitchFamily="34" charset="-120"/>
                        <a:ea typeface="微軟正黑體" panose="020B0604030504040204" pitchFamily="34" charset="-120"/>
                      </a:endParaRPr>
                    </a:p>
                    <a:p>
                      <a:pPr marL="457200" marR="0" indent="-457200" algn="l" defTabSz="457200" rtl="0" eaLnBrk="1" fontAlgn="auto" latinLnBrk="0" hangingPunct="1">
                        <a:lnSpc>
                          <a:spcPct val="100000"/>
                        </a:lnSpc>
                        <a:spcBef>
                          <a:spcPts val="0"/>
                        </a:spcBef>
                        <a:spcAft>
                          <a:spcPts val="0"/>
                        </a:spcAft>
                        <a:buClrTx/>
                        <a:buSzTx/>
                        <a:buFontTx/>
                        <a:buAutoNum type="arabicPeriod"/>
                        <a:tabLst/>
                        <a:defRPr/>
                      </a:pPr>
                      <a:r>
                        <a:rPr lang="zh-TW" altLang="en-US" sz="1800" dirty="0" smtClean="0">
                          <a:latin typeface="微軟正黑體" panose="020B0604030504040204" pitchFamily="34" charset="-120"/>
                          <a:ea typeface="微軟正黑體" panose="020B0604030504040204" pitchFamily="34" charset="-120"/>
                        </a:rPr>
                        <a:t>分工完成，了解系統架構並規劃各個</a:t>
                      </a:r>
                      <a:r>
                        <a:rPr lang="en-US" altLang="zh-TW" sz="1800" dirty="0" smtClean="0">
                          <a:latin typeface="微軟正黑體" panose="020B0604030504040204" pitchFamily="34" charset="-120"/>
                          <a:ea typeface="微軟正黑體" panose="020B0604030504040204" pitchFamily="34" charset="-120"/>
                        </a:rPr>
                        <a:t>function</a:t>
                      </a:r>
                      <a:r>
                        <a:rPr lang="zh-TW" altLang="en-US" sz="1800" dirty="0" smtClean="0">
                          <a:latin typeface="微軟正黑體" panose="020B0604030504040204" pitchFamily="34" charset="-120"/>
                          <a:ea typeface="微軟正黑體" panose="020B0604030504040204" pitchFamily="34" charset="-120"/>
                        </a:rPr>
                        <a:t>的功能</a:t>
                      </a:r>
                    </a:p>
                  </a:txBody>
                  <a:tcPr/>
                </a:tc>
                <a:extLst>
                  <a:ext uri="{0D108BD9-81ED-4DB2-BD59-A6C34878D82A}">
                    <a16:rowId xmlns:a16="http://schemas.microsoft.com/office/drawing/2014/main" xmlns="" val="3479582974"/>
                  </a:ext>
                </a:extLst>
              </a:tr>
              <a:tr h="370840">
                <a:tc>
                  <a:txBody>
                    <a:bodyPr/>
                    <a:lstStyle/>
                    <a:p>
                      <a:pPr algn="ctr"/>
                      <a:r>
                        <a:rPr lang="en-US" altLang="zh-TW" sz="1800" dirty="0" smtClean="0">
                          <a:latin typeface="微軟正黑體" panose="020B0604030504040204" pitchFamily="34" charset="-120"/>
                          <a:ea typeface="微軟正黑體" panose="020B0604030504040204" pitchFamily="34" charset="-120"/>
                        </a:rPr>
                        <a:t>2018/11/18-2018/11/31</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457200" indent="-4572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完成介面基本框架</a:t>
                      </a:r>
                      <a:endParaRPr lang="en-US" altLang="zh-TW" sz="1800" dirty="0" smtClean="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實做商店、倉庫專屬</a:t>
                      </a:r>
                      <a:r>
                        <a:rPr lang="en-US" altLang="zh-TW" sz="1800" dirty="0" smtClean="0">
                          <a:latin typeface="微軟正黑體" panose="020B0604030504040204" pitchFamily="34" charset="-120"/>
                          <a:ea typeface="微軟正黑體" panose="020B0604030504040204" pitchFamily="34" charset="-120"/>
                        </a:rPr>
                        <a:t>java</a:t>
                      </a:r>
                      <a:r>
                        <a:rPr lang="zh-TW" altLang="en-US" sz="1800" dirty="0" smtClean="0">
                          <a:latin typeface="微軟正黑體" panose="020B0604030504040204" pitchFamily="34" charset="-120"/>
                          <a:ea typeface="微軟正黑體" panose="020B0604030504040204" pitchFamily="34" charset="-120"/>
                        </a:rPr>
                        <a:t>介面並測試按鈕功能</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457200" indent="-4572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查詢介面</a:t>
                      </a:r>
                      <a:r>
                        <a:rPr lang="en-US" altLang="zh-TW" sz="1800" dirty="0" smtClean="0">
                          <a:latin typeface="微軟正黑體" panose="020B0604030504040204" pitchFamily="34" charset="-120"/>
                          <a:ea typeface="微軟正黑體" panose="020B0604030504040204" pitchFamily="34" charset="-120"/>
                        </a:rPr>
                        <a:t>API</a:t>
                      </a:r>
                      <a:r>
                        <a:rPr lang="zh-TW" altLang="en-US" sz="1800" dirty="0" smtClean="0">
                          <a:latin typeface="微軟正黑體" panose="020B0604030504040204" pitchFamily="34" charset="-120"/>
                          <a:ea typeface="微軟正黑體" panose="020B0604030504040204" pitchFamily="34" charset="-120"/>
                        </a:rPr>
                        <a:t>等相關資料</a:t>
                      </a:r>
                      <a:endParaRPr lang="en-US" altLang="zh-TW" sz="1800" dirty="0" smtClean="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實做魚池遊戲專屬</a:t>
                      </a:r>
                      <a:r>
                        <a:rPr lang="en-US" altLang="zh-TW" sz="1800" dirty="0" smtClean="0">
                          <a:latin typeface="微軟正黑體" panose="020B0604030504040204" pitchFamily="34" charset="-120"/>
                          <a:ea typeface="微軟正黑體" panose="020B0604030504040204" pitchFamily="34" charset="-120"/>
                        </a:rPr>
                        <a:t>java</a:t>
                      </a:r>
                      <a:r>
                        <a:rPr lang="zh-TW" altLang="en-US" sz="1800" dirty="0" smtClean="0">
                          <a:latin typeface="微軟正黑體" panose="020B0604030504040204" pitchFamily="34" charset="-120"/>
                          <a:ea typeface="微軟正黑體" panose="020B0604030504040204" pitchFamily="34" charset="-120"/>
                        </a:rPr>
                        <a:t>介面並測試按鈕功能</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2098863407"/>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TW" sz="1800" dirty="0" smtClean="0">
                          <a:latin typeface="微軟正黑體" panose="020B0604030504040204" pitchFamily="34" charset="-120"/>
                          <a:ea typeface="微軟正黑體" panose="020B0604030504040204" pitchFamily="34" charset="-120"/>
                        </a:rPr>
                        <a:t>2018/12/01-2018/12/06</a:t>
                      </a:r>
                      <a:endParaRPr lang="zh-TW" altLang="en-US" sz="1800" dirty="0" smtClean="0">
                        <a:latin typeface="微軟正黑體" panose="020B0604030504040204" pitchFamily="34" charset="-120"/>
                        <a:ea typeface="微軟正黑體" panose="020B0604030504040204" pitchFamily="34" charset="-120"/>
                      </a:endParaRPr>
                    </a:p>
                  </a:txBody>
                  <a:tcPr/>
                </a:tc>
                <a:tc>
                  <a:txBody>
                    <a:bodyPr/>
                    <a:lstStyle/>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連結商店、倉庫介面到主函式</a:t>
                      </a:r>
                      <a:endParaRPr lang="en-US" altLang="zh-TW" sz="1800" dirty="0" smtClean="0">
                        <a:latin typeface="微軟正黑體" panose="020B0604030504040204" pitchFamily="34" charset="-120"/>
                        <a:ea typeface="微軟正黑體" panose="020B0604030504040204" pitchFamily="34" charset="-120"/>
                      </a:endParaRPr>
                    </a:p>
                  </a:txBody>
                  <a:tcPr/>
                </a:tc>
                <a:tc>
                  <a:txBody>
                    <a:bodyPr/>
                    <a:lstStyle/>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連結魚池遊戲介面到主函式</a:t>
                      </a:r>
                      <a:endParaRPr lang="en-US" altLang="zh-TW" sz="1800" dirty="0" smtClean="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950058099"/>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TW" sz="1800" b="0" dirty="0" smtClean="0">
                          <a:latin typeface="微軟正黑體" panose="020B0604030504040204" pitchFamily="34" charset="-120"/>
                          <a:ea typeface="微軟正黑體" panose="020B0604030504040204" pitchFamily="34" charset="-120"/>
                        </a:rPr>
                        <a:t>2018/12/07-2018/12/12</a:t>
                      </a:r>
                      <a:endParaRPr lang="zh-TW" altLang="en-US" sz="1800" b="0" dirty="0" smtClean="0">
                        <a:latin typeface="微軟正黑體" panose="020B0604030504040204" pitchFamily="34" charset="-120"/>
                        <a:ea typeface="微軟正黑體" panose="020B0604030504040204" pitchFamily="34" charset="-120"/>
                      </a:endParaRPr>
                    </a:p>
                  </a:txBody>
                  <a:tcPr/>
                </a:tc>
                <a:tc>
                  <a:txBody>
                    <a:bodyPr/>
                    <a:lstStyle/>
                    <a:p>
                      <a:pPr marL="457200" indent="-4572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完成倉庫介面</a:t>
                      </a:r>
                      <a:endParaRPr lang="en-US" altLang="zh-TW" sz="1800" dirty="0" smtClean="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完成存檔功能</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457200" indent="-4572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實作可用</a:t>
                      </a:r>
                      <a:r>
                        <a:rPr lang="en-US" altLang="zh-TW" sz="1800" dirty="0" err="1" smtClean="0">
                          <a:latin typeface="微軟正黑體" panose="020B0604030504040204" pitchFamily="34" charset="-120"/>
                          <a:ea typeface="微軟正黑體" panose="020B0604030504040204" pitchFamily="34" charset="-120"/>
                        </a:rPr>
                        <a:t>cmd</a:t>
                      </a:r>
                      <a:r>
                        <a:rPr lang="zh-TW" altLang="en-US" sz="1800" dirty="0" smtClean="0">
                          <a:latin typeface="微軟正黑體" panose="020B0604030504040204" pitchFamily="34" charset="-120"/>
                          <a:ea typeface="微軟正黑體" panose="020B0604030504040204" pitchFamily="34" charset="-120"/>
                        </a:rPr>
                        <a:t>玩的魚池遊戲</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3004441136"/>
                  </a:ext>
                </a:extLst>
              </a:tr>
              <a:tr h="33352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TW" sz="1800" b="0" dirty="0" smtClean="0">
                          <a:latin typeface="微軟正黑體" panose="020B0604030504040204" pitchFamily="34" charset="-120"/>
                          <a:ea typeface="微軟正黑體" panose="020B0604030504040204" pitchFamily="34" charset="-120"/>
                        </a:rPr>
                        <a:t>2018/12/13-2018/12/19</a:t>
                      </a:r>
                      <a:endParaRPr lang="zh-TW" altLang="en-US" sz="1800" b="0" dirty="0" smtClean="0">
                        <a:latin typeface="微軟正黑體" panose="020B0604030504040204" pitchFamily="34" charset="-120"/>
                        <a:ea typeface="微軟正黑體" panose="020B0604030504040204" pitchFamily="34" charset="-120"/>
                      </a:endParaRPr>
                    </a:p>
                  </a:txBody>
                  <a:tcPr/>
                </a:tc>
                <a:tc>
                  <a:txBody>
                    <a:bodyPr/>
                    <a:lstStyle/>
                    <a:p>
                      <a:pPr marL="342900" indent="-3429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  完成商店介面</a:t>
                      </a:r>
                      <a:endParaRPr lang="zh-TW" altLang="en-US" sz="1800" dirty="0">
                        <a:latin typeface="微軟正黑體" panose="020B0604030504040204" pitchFamily="34" charset="-120"/>
                        <a:ea typeface="微軟正黑體" panose="020B0604030504040204" pitchFamily="34" charset="-120"/>
                      </a:endParaRPr>
                    </a:p>
                  </a:txBody>
                  <a:tcPr/>
                </a:tc>
                <a:tc>
                  <a:txBody>
                    <a:bodyPr/>
                    <a:lstStyle/>
                    <a:p>
                      <a:pPr marL="342900" indent="-3429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  魚池遊戲介面完成</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259417347"/>
                  </a:ext>
                </a:extLst>
              </a:tr>
              <a:tr h="54805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TW" sz="1800" b="0" dirty="0" smtClean="0">
                          <a:latin typeface="微軟正黑體" panose="020B0604030504040204" pitchFamily="34" charset="-120"/>
                          <a:ea typeface="微軟正黑體" panose="020B0604030504040204" pitchFamily="34" charset="-120"/>
                        </a:rPr>
                        <a:t>2018/12/20-2018/12-26</a:t>
                      </a:r>
                      <a:endParaRPr lang="zh-TW" altLang="en-US" sz="1800" b="0" dirty="0" smtClean="0">
                        <a:latin typeface="微軟正黑體" panose="020B0604030504040204" pitchFamily="34" charset="-120"/>
                        <a:ea typeface="微軟正黑體" panose="020B0604030504040204" pitchFamily="34" charset="-120"/>
                      </a:endParaRPr>
                    </a:p>
                  </a:txBody>
                  <a:tcPr/>
                </a:tc>
                <a:tc>
                  <a:txBody>
                    <a:bodyPr/>
                    <a:lstStyle/>
                    <a:p>
                      <a:pPr marL="342900" indent="-3429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協助除蟲遊戲除錯</a:t>
                      </a:r>
                      <a:endParaRPr lang="en-US" altLang="zh-TW" sz="1800" dirty="0" smtClean="0">
                        <a:latin typeface="微軟正黑體" panose="020B0604030504040204" pitchFamily="34" charset="-120"/>
                        <a:ea typeface="微軟正黑體" panose="020B0604030504040204" pitchFamily="34" charset="-120"/>
                      </a:endParaRPr>
                    </a:p>
                    <a:p>
                      <a:pPr marL="342900" indent="-342900">
                        <a:buFont typeface="+mj-lt"/>
                        <a:buAutoNum type="arabicPeriod"/>
                      </a:pPr>
                      <a:r>
                        <a:rPr lang="zh-TW" altLang="en-US" dirty="0" smtClean="0">
                          <a:latin typeface="微軟正黑體" panose="020B0604030504040204" pitchFamily="34" charset="-120"/>
                          <a:ea typeface="微軟正黑體" panose="020B0604030504040204" pitchFamily="34" charset="-120"/>
                        </a:rPr>
                        <a:t>撰寫進入遊戲前的畫面並實作介面按鈕給何寬宥讀存檔</a:t>
                      </a:r>
                      <a:endParaRPr lang="en-US" altLang="zh-TW" dirty="0" smtClean="0">
                        <a:latin typeface="微軟正黑體" panose="020B0604030504040204" pitchFamily="34" charset="-120"/>
                        <a:ea typeface="微軟正黑體" panose="020B0604030504040204" pitchFamily="34" charset="-120"/>
                      </a:endParaRPr>
                    </a:p>
                  </a:txBody>
                  <a:tcPr/>
                </a:tc>
                <a:tc>
                  <a:txBody>
                    <a:bodyPr/>
                    <a:lstStyle/>
                    <a:p>
                      <a:pPr marL="342900" indent="-3429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 主畫面連接完成</a:t>
                      </a:r>
                      <a:endParaRPr lang="en-US" altLang="zh-TW" sz="1800" dirty="0" smtClean="0">
                        <a:latin typeface="微軟正黑體" panose="020B0604030504040204" pitchFamily="34" charset="-120"/>
                        <a:ea typeface="微軟正黑體" panose="020B0604030504040204" pitchFamily="34" charset="-120"/>
                      </a:endParaRPr>
                    </a:p>
                    <a:p>
                      <a:pPr marL="342900" indent="-342900">
                        <a:buFont typeface="+mj-lt"/>
                        <a:buAutoNum type="arabicPeriod"/>
                      </a:pPr>
                      <a:r>
                        <a:rPr lang="zh-TW" altLang="en-US" sz="1800" dirty="0" smtClean="0">
                          <a:latin typeface="微軟正黑體" panose="020B0604030504040204" pitchFamily="34" charset="-120"/>
                          <a:ea typeface="微軟正黑體" panose="020B0604030504040204" pitchFamily="34" charset="-120"/>
                        </a:rPr>
                        <a:t> 完成遊戲讀存檔功能</a:t>
                      </a:r>
                      <a:endParaRPr lang="zh-TW" altLang="en-US" sz="1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4253070224"/>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TW" sz="1800" b="0" dirty="0" smtClean="0">
                          <a:latin typeface="微軟正黑體" panose="020B0604030504040204" pitchFamily="34" charset="-120"/>
                          <a:ea typeface="微軟正黑體" panose="020B0604030504040204" pitchFamily="34" charset="-120"/>
                        </a:rPr>
                        <a:t>2018/12/27-2019/01/09</a:t>
                      </a:r>
                      <a:endParaRPr lang="zh-TW" altLang="en-US" sz="1800" b="0" dirty="0" smtClean="0">
                        <a:latin typeface="微軟正黑體" panose="020B0604030504040204" pitchFamily="34" charset="-120"/>
                        <a:ea typeface="微軟正黑體" panose="020B0604030504040204" pitchFamily="34" charset="-120"/>
                      </a:endParaRPr>
                    </a:p>
                  </a:txBody>
                  <a:tcPr/>
                </a:tc>
                <a:tc>
                  <a:txBody>
                    <a:bodyPr/>
                    <a:lstStyle/>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整體遊戲除錯和微調整</a:t>
                      </a:r>
                      <a:endParaRPr lang="en-US" altLang="zh-TW" sz="1800" dirty="0" smtClean="0">
                        <a:latin typeface="微軟正黑體" panose="020B0604030504040204" pitchFamily="34" charset="-120"/>
                        <a:ea typeface="微軟正黑體" panose="020B0604030504040204" pitchFamily="34" charset="-120"/>
                      </a:endParaRPr>
                    </a:p>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完成期末報告</a:t>
                      </a:r>
                      <a:endParaRPr lang="en-US" altLang="zh-TW" sz="1800" dirty="0" smtClean="0">
                        <a:latin typeface="微軟正黑體" panose="020B0604030504040204" pitchFamily="34" charset="-120"/>
                        <a:ea typeface="微軟正黑體" panose="020B0604030504040204" pitchFamily="34" charset="-120"/>
                      </a:endParaRPr>
                    </a:p>
                  </a:txBody>
                  <a:tcPr/>
                </a:tc>
                <a:tc>
                  <a:txBody>
                    <a:bodyPr/>
                    <a:lstStyle/>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整體遊戲除錯和微調整</a:t>
                      </a:r>
                      <a:endParaRPr lang="en-US" altLang="zh-TW" sz="1800" dirty="0" smtClean="0">
                        <a:latin typeface="微軟正黑體" panose="020B0604030504040204" pitchFamily="34" charset="-120"/>
                        <a:ea typeface="微軟正黑體" panose="020B0604030504040204" pitchFamily="34" charset="-120"/>
                      </a:endParaRPr>
                    </a:p>
                    <a:p>
                      <a:pPr marL="457200" marR="0" indent="-4572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800" dirty="0" smtClean="0">
                          <a:latin typeface="微軟正黑體" panose="020B0604030504040204" pitchFamily="34" charset="-120"/>
                          <a:ea typeface="微軟正黑體" panose="020B0604030504040204" pitchFamily="34" charset="-120"/>
                        </a:rPr>
                        <a:t>完成期末報告</a:t>
                      </a:r>
                      <a:endParaRPr lang="en-US" altLang="zh-TW" sz="1800" dirty="0" smtClean="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xmlns="" val="837006971"/>
                  </a:ext>
                </a:extLst>
              </a:tr>
            </a:tbl>
          </a:graphicData>
        </a:graphic>
      </p:graphicFrame>
    </p:spTree>
    <p:extLst>
      <p:ext uri="{BB962C8B-B14F-4D97-AF65-F5344CB8AC3E}">
        <p14:creationId xmlns:p14="http://schemas.microsoft.com/office/powerpoint/2010/main" val="9485279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5400" b="1" dirty="0" smtClean="0">
                <a:solidFill>
                  <a:srgbClr val="002060"/>
                </a:solidFill>
                <a:latin typeface="微軟正黑體" panose="020B0604030504040204" pitchFamily="34" charset="-120"/>
                <a:ea typeface="微軟正黑體" panose="020B0604030504040204" pitchFamily="34" charset="-120"/>
              </a:rPr>
              <a:t>系統需求</a:t>
            </a:r>
            <a:endParaRPr lang="zh-TW" altLang="en-US" sz="5400" b="1" dirty="0">
              <a:solidFill>
                <a:srgbClr val="002060"/>
              </a:solidFill>
              <a:latin typeface="微軟正黑體" panose="020B0604030504040204" pitchFamily="34" charset="-120"/>
              <a:ea typeface="微軟正黑體" panose="020B0604030504040204" pitchFamily="34" charset="-120"/>
            </a:endParaRPr>
          </a:p>
        </p:txBody>
      </p:sp>
      <p:sp>
        <p:nvSpPr>
          <p:cNvPr id="3" name="文字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8010246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lvl="0"/>
            <a:r>
              <a:rPr lang="zh-TW" altLang="en-US" dirty="0" smtClean="0"/>
              <a:t>進入遊戲畫面</a:t>
            </a:r>
            <a:r>
              <a:rPr lang="en-US" altLang="zh-TW" dirty="0" smtClean="0"/>
              <a:t>(</a:t>
            </a:r>
            <a:r>
              <a:rPr lang="zh-TW" altLang="en-US" dirty="0" smtClean="0"/>
              <a:t>新</a:t>
            </a:r>
            <a:r>
              <a:rPr lang="en-US" altLang="zh-TW" dirty="0" smtClean="0"/>
              <a:t>)</a:t>
            </a:r>
            <a:r>
              <a:rPr lang="zh-TW" altLang="zh-TW" dirty="0"/>
              <a:t/>
            </a:r>
            <a:br>
              <a:rPr lang="zh-TW" altLang="zh-TW" dirty="0"/>
            </a:br>
            <a:endParaRPr lang="zh-TW" altLang="en-US" dirty="0"/>
          </a:p>
        </p:txBody>
      </p:sp>
      <p:sp>
        <p:nvSpPr>
          <p:cNvPr id="4" name="內容版面配置區 3"/>
          <p:cNvSpPr>
            <a:spLocks noGrp="1"/>
          </p:cNvSpPr>
          <p:nvPr>
            <p:ph idx="1"/>
          </p:nvPr>
        </p:nvSpPr>
        <p:spPr/>
        <p:txBody>
          <a:bodyPr>
            <a:normAutofit/>
          </a:bodyPr>
          <a:lstStyle/>
          <a:p>
            <a:r>
              <a:rPr lang="zh-TW" altLang="en-US" sz="2000" dirty="0" smtClean="0">
                <a:latin typeface="+mj-ea"/>
                <a:ea typeface="+mj-ea"/>
              </a:rPr>
              <a:t>開始新遊戲 </a:t>
            </a:r>
            <a:r>
              <a:rPr lang="en-US" altLang="zh-TW" sz="2000" dirty="0" smtClean="0">
                <a:latin typeface="+mj-ea"/>
                <a:ea typeface="+mj-ea"/>
              </a:rPr>
              <a:t>(</a:t>
            </a:r>
            <a:r>
              <a:rPr lang="zh-TW" altLang="en-US" sz="2000" dirty="0" smtClean="0">
                <a:latin typeface="+mj-ea"/>
                <a:ea typeface="+mj-ea"/>
              </a:rPr>
              <a:t>要求輸入新檔名</a:t>
            </a:r>
            <a:r>
              <a:rPr lang="en-US" altLang="zh-TW" sz="2000" dirty="0" smtClean="0">
                <a:latin typeface="+mj-ea"/>
                <a:ea typeface="+mj-ea"/>
              </a:rPr>
              <a:t>)</a:t>
            </a:r>
          </a:p>
          <a:p>
            <a:r>
              <a:rPr lang="zh-TW" altLang="en-US" sz="2000" dirty="0" smtClean="0">
                <a:latin typeface="+mj-ea"/>
                <a:ea typeface="+mj-ea"/>
              </a:rPr>
              <a:t>讀檔 </a:t>
            </a:r>
            <a:r>
              <a:rPr lang="zh-TW" altLang="en-US" sz="2000" dirty="0">
                <a:latin typeface="+mj-ea"/>
              </a:rPr>
              <a:t> </a:t>
            </a:r>
            <a:r>
              <a:rPr lang="en-US" altLang="zh-TW" sz="2000" dirty="0">
                <a:latin typeface="+mj-ea"/>
              </a:rPr>
              <a:t>(</a:t>
            </a:r>
            <a:r>
              <a:rPr lang="zh-TW" altLang="en-US" sz="2000" dirty="0">
                <a:latin typeface="+mj-ea"/>
                <a:ea typeface="+mj-ea"/>
              </a:rPr>
              <a:t>要求</a:t>
            </a:r>
            <a:r>
              <a:rPr lang="zh-TW" altLang="en-US" sz="2000" dirty="0" smtClean="0">
                <a:latin typeface="+mj-ea"/>
                <a:ea typeface="+mj-ea"/>
              </a:rPr>
              <a:t>輸入舊檔名</a:t>
            </a:r>
            <a:r>
              <a:rPr lang="en-US" altLang="zh-TW" sz="2000" dirty="0">
                <a:latin typeface="+mj-ea"/>
              </a:rPr>
              <a:t>) </a:t>
            </a:r>
            <a:endParaRPr lang="zh-TW" altLang="en-US" sz="2000" dirty="0">
              <a:latin typeface="+mj-ea"/>
              <a:ea typeface="+mj-ea"/>
            </a:endParaRPr>
          </a:p>
        </p:txBody>
      </p:sp>
    </p:spTree>
    <p:extLst>
      <p:ext uri="{BB962C8B-B14F-4D97-AF65-F5344CB8AC3E}">
        <p14:creationId xmlns:p14="http://schemas.microsoft.com/office/powerpoint/2010/main" val="15595039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lvl="0"/>
            <a:r>
              <a:rPr lang="zh-TW" altLang="zh-TW" dirty="0"/>
              <a:t>主</a:t>
            </a:r>
            <a:r>
              <a:rPr lang="zh-TW" altLang="zh-TW" dirty="0" smtClean="0"/>
              <a:t>畫面</a:t>
            </a:r>
            <a:r>
              <a:rPr lang="en-US" altLang="zh-TW" dirty="0" smtClean="0"/>
              <a:t>(</a:t>
            </a:r>
            <a:r>
              <a:rPr lang="zh-TW" altLang="en-US" dirty="0" smtClean="0"/>
              <a:t>新</a:t>
            </a:r>
            <a:r>
              <a:rPr lang="en-US" altLang="zh-TW" dirty="0" smtClean="0"/>
              <a:t>)</a:t>
            </a:r>
            <a:r>
              <a:rPr lang="zh-TW" altLang="zh-TW" dirty="0"/>
              <a:t/>
            </a:r>
            <a:br>
              <a:rPr lang="zh-TW" altLang="zh-TW" dirty="0"/>
            </a:br>
            <a:endParaRPr lang="zh-TW" altLang="en-US" dirty="0"/>
          </a:p>
        </p:txBody>
      </p:sp>
      <p:sp>
        <p:nvSpPr>
          <p:cNvPr id="4" name="內容版面配置區 3"/>
          <p:cNvSpPr>
            <a:spLocks noGrp="1"/>
          </p:cNvSpPr>
          <p:nvPr>
            <p:ph idx="1"/>
          </p:nvPr>
        </p:nvSpPr>
        <p:spPr/>
        <p:txBody>
          <a:bodyPr/>
          <a:lstStyle/>
          <a:p>
            <a:pPr lvl="1"/>
            <a:r>
              <a:rPr lang="zh-TW" altLang="zh-TW" dirty="0">
                <a:latin typeface="+mj-ea"/>
                <a:ea typeface="+mj-ea"/>
              </a:rPr>
              <a:t>顯示金錢數量</a:t>
            </a:r>
            <a:endParaRPr lang="zh-TW" altLang="zh-TW" sz="1800" dirty="0">
              <a:latin typeface="+mj-ea"/>
              <a:ea typeface="+mj-ea"/>
            </a:endParaRPr>
          </a:p>
          <a:p>
            <a:pPr lvl="1"/>
            <a:r>
              <a:rPr lang="zh-TW" altLang="zh-TW" dirty="0">
                <a:latin typeface="+mj-ea"/>
                <a:ea typeface="+mj-ea"/>
              </a:rPr>
              <a:t>可以點選</a:t>
            </a:r>
            <a:r>
              <a:rPr lang="en-US" altLang="zh-TW" dirty="0">
                <a:latin typeface="+mj-ea"/>
                <a:ea typeface="+mj-ea"/>
              </a:rPr>
              <a:t>(</a:t>
            </a:r>
            <a:r>
              <a:rPr lang="zh-TW" altLang="zh-TW" dirty="0">
                <a:latin typeface="+mj-ea"/>
                <a:ea typeface="+mj-ea"/>
              </a:rPr>
              <a:t>農場、牧場、魚池、倉庫、商店</a:t>
            </a:r>
            <a:r>
              <a:rPr lang="en-US" altLang="zh-TW" dirty="0">
                <a:latin typeface="+mj-ea"/>
                <a:ea typeface="+mj-ea"/>
              </a:rPr>
              <a:t>)</a:t>
            </a:r>
            <a:r>
              <a:rPr lang="zh-TW" altLang="zh-TW" dirty="0">
                <a:latin typeface="+mj-ea"/>
                <a:ea typeface="+mj-ea"/>
              </a:rPr>
              <a:t>跳轉畫面</a:t>
            </a:r>
            <a:endParaRPr lang="zh-TW" altLang="zh-TW" sz="1800" dirty="0">
              <a:latin typeface="+mj-ea"/>
              <a:ea typeface="+mj-ea"/>
            </a:endParaRPr>
          </a:p>
          <a:p>
            <a:endParaRPr lang="zh-TW" altLang="en-US" dirty="0"/>
          </a:p>
        </p:txBody>
      </p:sp>
    </p:spTree>
    <p:extLst>
      <p:ext uri="{BB962C8B-B14F-4D97-AF65-F5344CB8AC3E}">
        <p14:creationId xmlns:p14="http://schemas.microsoft.com/office/powerpoint/2010/main" val="5469818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lvl="0"/>
            <a:r>
              <a:rPr lang="zh-TW" altLang="zh-TW" dirty="0"/>
              <a:t>農場</a:t>
            </a:r>
            <a:br>
              <a:rPr lang="zh-TW" altLang="zh-TW" dirty="0"/>
            </a:br>
            <a:endParaRPr lang="zh-TW" altLang="en-US" dirty="0"/>
          </a:p>
        </p:txBody>
      </p:sp>
      <p:sp>
        <p:nvSpPr>
          <p:cNvPr id="3" name="內容版面配置區 2"/>
          <p:cNvSpPr>
            <a:spLocks noGrp="1"/>
          </p:cNvSpPr>
          <p:nvPr>
            <p:ph idx="1"/>
          </p:nvPr>
        </p:nvSpPr>
        <p:spPr/>
        <p:txBody>
          <a:bodyPr/>
          <a:lstStyle/>
          <a:p>
            <a:pPr lvl="1"/>
            <a:r>
              <a:rPr lang="zh-TW" altLang="zh-TW" dirty="0">
                <a:latin typeface="+mj-ea"/>
                <a:ea typeface="+mj-ea"/>
              </a:rPr>
              <a:t>擁有一個回到主畫面按鈕</a:t>
            </a:r>
            <a:endParaRPr lang="zh-TW" altLang="zh-TW" sz="1800" dirty="0">
              <a:latin typeface="+mj-ea"/>
              <a:ea typeface="+mj-ea"/>
            </a:endParaRPr>
          </a:p>
          <a:p>
            <a:pPr lvl="1"/>
            <a:r>
              <a:rPr lang="zh-TW" altLang="zh-TW" dirty="0">
                <a:latin typeface="+mj-ea"/>
                <a:ea typeface="+mj-ea"/>
              </a:rPr>
              <a:t>有</a:t>
            </a:r>
            <a:r>
              <a:rPr lang="en-US" altLang="zh-TW" dirty="0">
                <a:latin typeface="+mj-ea"/>
                <a:ea typeface="+mj-ea"/>
              </a:rPr>
              <a:t>4x3</a:t>
            </a:r>
            <a:r>
              <a:rPr lang="zh-TW" altLang="zh-TW" dirty="0">
                <a:latin typeface="+mj-ea"/>
                <a:ea typeface="+mj-ea"/>
              </a:rPr>
              <a:t>的農田格子可以種植農作物，格子有四種</a:t>
            </a:r>
            <a:r>
              <a:rPr lang="zh-TW" altLang="zh-TW" dirty="0" smtClean="0">
                <a:latin typeface="+mj-ea"/>
                <a:ea typeface="+mj-ea"/>
              </a:rPr>
              <a:t>狀態</a:t>
            </a:r>
            <a:endParaRPr lang="en-US" altLang="zh-TW" dirty="0">
              <a:latin typeface="+mj-ea"/>
              <a:ea typeface="+mj-ea"/>
            </a:endParaRPr>
          </a:p>
          <a:p>
            <a:pPr marL="457200" lvl="1" indent="0">
              <a:buNone/>
            </a:pPr>
            <a:r>
              <a:rPr lang="en-US" altLang="zh-TW" dirty="0">
                <a:latin typeface="+mj-ea"/>
                <a:ea typeface="+mj-ea"/>
              </a:rPr>
              <a:t>	</a:t>
            </a:r>
            <a:r>
              <a:rPr lang="en-US" altLang="zh-TW" dirty="0" smtClean="0">
                <a:latin typeface="+mj-ea"/>
                <a:ea typeface="+mj-ea"/>
              </a:rPr>
              <a:t>1</a:t>
            </a:r>
            <a:r>
              <a:rPr lang="en-US" altLang="zh-TW" dirty="0">
                <a:latin typeface="+mj-ea"/>
                <a:ea typeface="+mj-ea"/>
              </a:rPr>
              <a:t>.</a:t>
            </a:r>
            <a:r>
              <a:rPr lang="zh-TW" altLang="zh-TW" dirty="0">
                <a:latin typeface="+mj-ea"/>
                <a:ea typeface="+mj-ea"/>
              </a:rPr>
              <a:t>無作物</a:t>
            </a:r>
            <a:r>
              <a:rPr lang="en-US" altLang="zh-TW" dirty="0">
                <a:latin typeface="+mj-ea"/>
                <a:ea typeface="+mj-ea"/>
              </a:rPr>
              <a:t>2.</a:t>
            </a:r>
            <a:r>
              <a:rPr lang="zh-TW" altLang="zh-TW" dirty="0">
                <a:latin typeface="+mj-ea"/>
                <a:ea typeface="+mj-ea"/>
              </a:rPr>
              <a:t>有種植作物</a:t>
            </a:r>
            <a:r>
              <a:rPr lang="en-US" altLang="zh-TW" dirty="0">
                <a:solidFill>
                  <a:srgbClr val="FF0000"/>
                </a:solidFill>
                <a:latin typeface="+mj-ea"/>
                <a:ea typeface="+mj-ea"/>
              </a:rPr>
              <a:t>(</a:t>
            </a:r>
            <a:r>
              <a:rPr lang="zh-TW" altLang="zh-TW" dirty="0">
                <a:solidFill>
                  <a:srgbClr val="FF0000"/>
                </a:solidFill>
                <a:latin typeface="+mj-ea"/>
                <a:ea typeface="+mj-ea"/>
              </a:rPr>
              <a:t>乾旱</a:t>
            </a:r>
            <a:r>
              <a:rPr lang="en-US" altLang="zh-TW" dirty="0">
                <a:solidFill>
                  <a:srgbClr val="FF0000"/>
                </a:solidFill>
                <a:latin typeface="+mj-ea"/>
                <a:ea typeface="+mj-ea"/>
              </a:rPr>
              <a:t>)</a:t>
            </a:r>
            <a:r>
              <a:rPr lang="en-US" altLang="zh-TW" dirty="0">
                <a:latin typeface="+mj-ea"/>
                <a:ea typeface="+mj-ea"/>
              </a:rPr>
              <a:t>3.</a:t>
            </a:r>
            <a:r>
              <a:rPr lang="zh-TW" altLang="zh-TW" dirty="0">
                <a:latin typeface="+mj-ea"/>
                <a:ea typeface="+mj-ea"/>
              </a:rPr>
              <a:t>有種植作物</a:t>
            </a:r>
            <a:r>
              <a:rPr lang="en-US" altLang="zh-TW" dirty="0">
                <a:latin typeface="+mj-ea"/>
                <a:ea typeface="+mj-ea"/>
              </a:rPr>
              <a:t>(</a:t>
            </a:r>
            <a:r>
              <a:rPr lang="zh-TW" altLang="zh-TW" dirty="0">
                <a:latin typeface="+mj-ea"/>
                <a:ea typeface="+mj-ea"/>
              </a:rPr>
              <a:t>潮濕</a:t>
            </a:r>
            <a:r>
              <a:rPr lang="en-US" altLang="zh-TW" dirty="0">
                <a:latin typeface="+mj-ea"/>
                <a:ea typeface="+mj-ea"/>
              </a:rPr>
              <a:t>)4.</a:t>
            </a:r>
            <a:r>
              <a:rPr lang="zh-TW" altLang="zh-TW" dirty="0">
                <a:latin typeface="+mj-ea"/>
                <a:ea typeface="+mj-ea"/>
              </a:rPr>
              <a:t>作物成長</a:t>
            </a:r>
            <a:r>
              <a:rPr lang="en-US" altLang="zh-TW" dirty="0">
                <a:latin typeface="+mj-ea"/>
                <a:ea typeface="+mj-ea"/>
              </a:rPr>
              <a:t>100</a:t>
            </a:r>
            <a:r>
              <a:rPr lang="en-US" altLang="zh-TW" dirty="0" smtClean="0">
                <a:latin typeface="+mj-ea"/>
                <a:ea typeface="+mj-ea"/>
              </a:rPr>
              <a:t>%</a:t>
            </a:r>
            <a:endParaRPr lang="zh-TW" altLang="zh-TW" sz="1800" dirty="0">
              <a:latin typeface="+mj-ea"/>
              <a:ea typeface="+mj-ea"/>
            </a:endParaRPr>
          </a:p>
          <a:p>
            <a:pPr lvl="1"/>
            <a:r>
              <a:rPr lang="zh-TW" altLang="zh-TW" dirty="0">
                <a:latin typeface="+mj-ea"/>
                <a:ea typeface="+mj-ea"/>
              </a:rPr>
              <a:t>格子有第五種狀態，蟲害</a:t>
            </a:r>
            <a:endParaRPr lang="zh-TW" altLang="zh-TW" sz="1800" dirty="0">
              <a:latin typeface="+mj-ea"/>
              <a:ea typeface="+mj-ea"/>
            </a:endParaRPr>
          </a:p>
          <a:p>
            <a:pPr lvl="1"/>
            <a:r>
              <a:rPr lang="zh-TW" altLang="zh-TW" dirty="0">
                <a:latin typeface="+mj-ea"/>
                <a:ea typeface="+mj-ea"/>
              </a:rPr>
              <a:t>右方有工具列</a:t>
            </a:r>
            <a:endParaRPr lang="zh-TW" altLang="zh-TW" sz="1800" dirty="0">
              <a:latin typeface="+mj-ea"/>
              <a:ea typeface="+mj-ea"/>
            </a:endParaRPr>
          </a:p>
          <a:p>
            <a:pPr lvl="1"/>
            <a:r>
              <a:rPr lang="zh-TW" altLang="zh-TW" dirty="0">
                <a:latin typeface="+mj-ea"/>
                <a:ea typeface="+mj-ea"/>
              </a:rPr>
              <a:t>每一次都要點選作物，右方工具表會可按的鈕會可以按</a:t>
            </a:r>
            <a:endParaRPr lang="zh-TW" altLang="zh-TW" sz="1800" dirty="0">
              <a:latin typeface="+mj-ea"/>
              <a:ea typeface="+mj-ea"/>
            </a:endParaRPr>
          </a:p>
          <a:p>
            <a:pPr lvl="1"/>
            <a:r>
              <a:rPr lang="zh-TW" altLang="zh-TW" dirty="0">
                <a:latin typeface="+mj-ea"/>
                <a:ea typeface="+mj-ea"/>
              </a:rPr>
              <a:t>點選已成長為</a:t>
            </a:r>
            <a:r>
              <a:rPr lang="en-US" altLang="zh-TW" dirty="0">
                <a:latin typeface="+mj-ea"/>
                <a:ea typeface="+mj-ea"/>
              </a:rPr>
              <a:t>100%</a:t>
            </a:r>
            <a:r>
              <a:rPr lang="zh-TW" altLang="zh-TW" dirty="0">
                <a:latin typeface="+mj-ea"/>
                <a:ea typeface="+mj-ea"/>
              </a:rPr>
              <a:t>的作物，再點工具列收成按鈕，可以將作物收成到倉庫</a:t>
            </a:r>
            <a:endParaRPr lang="zh-TW" altLang="zh-TW" sz="1800" dirty="0">
              <a:latin typeface="+mj-ea"/>
              <a:ea typeface="+mj-ea"/>
            </a:endParaRPr>
          </a:p>
          <a:p>
            <a:endParaRPr lang="zh-TW" altLang="en-US" dirty="0">
              <a:latin typeface="+mj-ea"/>
              <a:ea typeface="+mj-ea"/>
            </a:endParaRPr>
          </a:p>
        </p:txBody>
      </p:sp>
    </p:spTree>
    <p:extLst>
      <p:ext uri="{BB962C8B-B14F-4D97-AF65-F5344CB8AC3E}">
        <p14:creationId xmlns:p14="http://schemas.microsoft.com/office/powerpoint/2010/main" val="22753974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txBox="1">
            <a:spLocks/>
          </p:cNvSpPr>
          <p:nvPr/>
        </p:nvSpPr>
        <p:spPr>
          <a:xfrm>
            <a:off x="1006152" y="1287968"/>
            <a:ext cx="9601196" cy="4441027"/>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lvl="1"/>
            <a:r>
              <a:rPr lang="zh-TW" altLang="zh-TW" dirty="0" smtClean="0">
                <a:latin typeface="+mj-ea"/>
                <a:ea typeface="+mj-ea"/>
              </a:rPr>
              <a:t>畫面作物出現乾枯，</a:t>
            </a:r>
            <a:r>
              <a:rPr lang="zh-TW" altLang="zh-TW" dirty="0">
                <a:latin typeface="+mj-ea"/>
                <a:ea typeface="+mj-ea"/>
              </a:rPr>
              <a:t>點選相對應作物，再點選右方工具列的澆水按鈕，成長值</a:t>
            </a:r>
            <a:r>
              <a:rPr lang="zh-TW" altLang="zh-TW" dirty="0" smtClean="0">
                <a:latin typeface="+mj-ea"/>
                <a:ea typeface="+mj-ea"/>
              </a:rPr>
              <a:t>上升</a:t>
            </a:r>
            <a:r>
              <a:rPr lang="en-US" altLang="zh-TW" dirty="0" smtClean="0">
                <a:latin typeface="+mj-ea"/>
                <a:ea typeface="+mj-ea"/>
              </a:rPr>
              <a:t>3</a:t>
            </a:r>
            <a:r>
              <a:rPr lang="zh-TW" altLang="en-US" dirty="0">
                <a:latin typeface="+mj-ea"/>
                <a:ea typeface="+mj-ea"/>
              </a:rPr>
              <a:t> </a:t>
            </a:r>
            <a:r>
              <a:rPr lang="en-US" altLang="zh-TW" dirty="0" smtClean="0">
                <a:latin typeface="+mj-ea"/>
                <a:ea typeface="+mj-ea"/>
              </a:rPr>
              <a:t>(20</a:t>
            </a:r>
            <a:r>
              <a:rPr lang="zh-TW" altLang="zh-TW" dirty="0">
                <a:latin typeface="+mj-ea"/>
                <a:ea typeface="+mj-ea"/>
              </a:rPr>
              <a:t>秒</a:t>
            </a:r>
            <a:r>
              <a:rPr lang="en-US" altLang="zh-TW" dirty="0">
                <a:latin typeface="+mj-ea"/>
                <a:ea typeface="+mj-ea"/>
              </a:rPr>
              <a:t>RANDOM </a:t>
            </a:r>
            <a:r>
              <a:rPr lang="zh-TW" altLang="zh-TW" dirty="0" smtClean="0">
                <a:latin typeface="+mj-ea"/>
                <a:ea typeface="+mj-ea"/>
              </a:rPr>
              <a:t>有</a:t>
            </a:r>
            <a:r>
              <a:rPr lang="en-US" altLang="zh-TW" dirty="0" smtClean="0">
                <a:latin typeface="+mj-ea"/>
                <a:ea typeface="+mj-ea"/>
              </a:rPr>
              <a:t>)</a:t>
            </a:r>
            <a:endParaRPr lang="zh-TW" altLang="zh-TW" dirty="0">
              <a:latin typeface="+mj-ea"/>
              <a:ea typeface="+mj-ea"/>
            </a:endParaRPr>
          </a:p>
          <a:p>
            <a:pPr lvl="1"/>
            <a:r>
              <a:rPr lang="zh-TW" altLang="zh-TW" dirty="0">
                <a:latin typeface="+mj-ea"/>
                <a:ea typeface="+mj-ea"/>
              </a:rPr>
              <a:t>畫面農地為空，點選土地，再點選右方工具列的播種，橫向展開擁有的種子 </a:t>
            </a:r>
          </a:p>
          <a:p>
            <a:pPr lvl="1"/>
            <a:r>
              <a:rPr lang="zh-TW" altLang="zh-TW" dirty="0">
                <a:latin typeface="+mj-ea"/>
                <a:ea typeface="+mj-ea"/>
              </a:rPr>
              <a:t>點選相對應作物，再去點選右方工具列的施肥按鈕，成長值上升</a:t>
            </a:r>
            <a:r>
              <a:rPr lang="en-US" altLang="zh-TW" dirty="0" smtClean="0">
                <a:latin typeface="+mj-ea"/>
                <a:ea typeface="+mj-ea"/>
              </a:rPr>
              <a:t>10</a:t>
            </a:r>
            <a:endParaRPr lang="zh-TW" altLang="zh-TW" dirty="0">
              <a:latin typeface="+mj-ea"/>
              <a:ea typeface="+mj-ea"/>
            </a:endParaRPr>
          </a:p>
          <a:p>
            <a:pPr lvl="1"/>
            <a:r>
              <a:rPr lang="zh-TW" altLang="zh-TW" dirty="0" smtClean="0">
                <a:latin typeface="+mj-ea"/>
                <a:ea typeface="+mj-ea"/>
              </a:rPr>
              <a:t>小麥 </a:t>
            </a:r>
            <a:r>
              <a:rPr lang="zh-TW" altLang="zh-TW" dirty="0">
                <a:latin typeface="+mj-ea"/>
                <a:ea typeface="+mj-ea"/>
              </a:rPr>
              <a:t>產量</a:t>
            </a:r>
            <a:r>
              <a:rPr lang="en-US" altLang="zh-TW" dirty="0">
                <a:latin typeface="+mj-ea"/>
                <a:ea typeface="+mj-ea"/>
              </a:rPr>
              <a:t>1-6 </a:t>
            </a:r>
            <a:r>
              <a:rPr lang="zh-TW" altLang="zh-TW" dirty="0">
                <a:latin typeface="+mj-ea"/>
                <a:ea typeface="+mj-ea"/>
              </a:rPr>
              <a:t>玉米</a:t>
            </a:r>
            <a:r>
              <a:rPr lang="en-US" altLang="zh-TW" dirty="0">
                <a:latin typeface="+mj-ea"/>
                <a:ea typeface="+mj-ea"/>
              </a:rPr>
              <a:t> 1-4 </a:t>
            </a:r>
            <a:r>
              <a:rPr lang="zh-TW" altLang="zh-TW" dirty="0">
                <a:latin typeface="+mj-ea"/>
                <a:ea typeface="+mj-ea"/>
              </a:rPr>
              <a:t>高麗菜 </a:t>
            </a:r>
            <a:r>
              <a:rPr lang="en-US" altLang="zh-TW" dirty="0" smtClean="0">
                <a:latin typeface="+mj-ea"/>
                <a:ea typeface="+mj-ea"/>
              </a:rPr>
              <a:t>1-3(</a:t>
            </a:r>
            <a:r>
              <a:rPr lang="zh-TW" altLang="en-US" dirty="0" smtClean="0">
                <a:latin typeface="+mj-ea"/>
                <a:ea typeface="+mj-ea"/>
              </a:rPr>
              <a:t>隨</a:t>
            </a:r>
            <a:r>
              <a:rPr lang="zh-TW" altLang="en-US" dirty="0">
                <a:latin typeface="+mj-ea"/>
                <a:ea typeface="+mj-ea"/>
              </a:rPr>
              <a:t>機</a:t>
            </a:r>
            <a:r>
              <a:rPr lang="en-US" altLang="zh-TW" dirty="0" smtClean="0">
                <a:latin typeface="+mj-ea"/>
                <a:ea typeface="+mj-ea"/>
              </a:rPr>
              <a:t>)</a:t>
            </a:r>
            <a:endParaRPr lang="zh-TW" altLang="zh-TW" dirty="0">
              <a:latin typeface="+mj-ea"/>
              <a:ea typeface="+mj-ea"/>
            </a:endParaRPr>
          </a:p>
          <a:p>
            <a:pPr lvl="1"/>
            <a:r>
              <a:rPr lang="zh-TW" altLang="zh-TW" dirty="0" smtClean="0">
                <a:latin typeface="+mj-ea"/>
                <a:ea typeface="+mj-ea"/>
              </a:rPr>
              <a:t>除蟲除草右鍵除蟲左鍵除草，坑洞裡跳出對應的生物要做對應的事情，時間</a:t>
            </a:r>
            <a:r>
              <a:rPr lang="en-US" altLang="zh-TW" dirty="0" smtClean="0">
                <a:latin typeface="+mj-ea"/>
                <a:ea typeface="+mj-ea"/>
              </a:rPr>
              <a:t>(40s</a:t>
            </a:r>
            <a:r>
              <a:rPr lang="zh-TW" altLang="zh-TW" dirty="0" smtClean="0">
                <a:latin typeface="+mj-ea"/>
                <a:ea typeface="+mj-ea"/>
              </a:rPr>
              <a:t>遊戲右上方</a:t>
            </a:r>
            <a:r>
              <a:rPr lang="en-US" altLang="zh-TW" dirty="0" smtClean="0">
                <a:latin typeface="+mj-ea"/>
                <a:ea typeface="+mj-ea"/>
              </a:rPr>
              <a:t>)</a:t>
            </a:r>
            <a:r>
              <a:rPr lang="zh-TW" altLang="zh-TW" dirty="0" smtClean="0">
                <a:latin typeface="+mj-ea"/>
                <a:ea typeface="+mj-ea"/>
              </a:rPr>
              <a:t>內</a:t>
            </a:r>
            <a:r>
              <a:rPr lang="zh-TW" altLang="zh-TW" dirty="0" smtClean="0">
                <a:solidFill>
                  <a:schemeClr val="tx1"/>
                </a:solidFill>
                <a:latin typeface="+mj-ea"/>
                <a:ea typeface="+mj-ea"/>
              </a:rPr>
              <a:t>消滅之總數達到</a:t>
            </a:r>
            <a:r>
              <a:rPr lang="en-US" altLang="zh-TW" dirty="0" smtClean="0">
                <a:solidFill>
                  <a:schemeClr val="tx1"/>
                </a:solidFill>
                <a:latin typeface="+mj-ea"/>
                <a:ea typeface="+mj-ea"/>
              </a:rPr>
              <a:t>20</a:t>
            </a:r>
            <a:r>
              <a:rPr lang="zh-TW" altLang="zh-TW" dirty="0" smtClean="0">
                <a:solidFill>
                  <a:schemeClr val="tx1"/>
                </a:solidFill>
                <a:latin typeface="+mj-ea"/>
                <a:ea typeface="+mj-ea"/>
              </a:rPr>
              <a:t>以上，則所有作物獲得成長值</a:t>
            </a:r>
            <a:r>
              <a:rPr lang="en-US" altLang="zh-TW" dirty="0" smtClean="0">
                <a:solidFill>
                  <a:schemeClr val="tx1"/>
                </a:solidFill>
                <a:latin typeface="+mj-ea"/>
                <a:ea typeface="+mj-ea"/>
              </a:rPr>
              <a:t>5%</a:t>
            </a:r>
            <a:r>
              <a:rPr lang="zh-TW" altLang="zh-TW" dirty="0" smtClean="0">
                <a:solidFill>
                  <a:schemeClr val="tx1"/>
                </a:solidFill>
                <a:latin typeface="+mj-ea"/>
                <a:ea typeface="+mj-ea"/>
              </a:rPr>
              <a:t>，未達成則不獲得成長值。</a:t>
            </a:r>
            <a:endParaRPr lang="en-US" altLang="zh-TW" dirty="0" smtClean="0">
              <a:solidFill>
                <a:schemeClr val="tx1"/>
              </a:solidFill>
              <a:latin typeface="+mj-ea"/>
              <a:ea typeface="+mj-ea"/>
            </a:endParaRPr>
          </a:p>
          <a:p>
            <a:pPr marL="457200" lvl="1" indent="0">
              <a:buNone/>
            </a:pPr>
            <a:r>
              <a:rPr lang="zh-TW" altLang="en-US" dirty="0" smtClean="0">
                <a:solidFill>
                  <a:srgbClr val="FF0000"/>
                </a:solidFill>
                <a:latin typeface="+mj-ea"/>
                <a:ea typeface="+mj-ea"/>
              </a:rPr>
              <a:t>變成</a:t>
            </a:r>
            <a:r>
              <a:rPr lang="zh-TW" altLang="zh-TW" dirty="0" smtClean="0">
                <a:solidFill>
                  <a:srgbClr val="FF0000"/>
                </a:solidFill>
                <a:latin typeface="+mj-ea"/>
                <a:ea typeface="+mj-ea"/>
              </a:rPr>
              <a:t>除蟲除草右鍵除蟲左鍵除草，坑洞裡跳出對應的生物要做對應的事情，時間</a:t>
            </a:r>
            <a:r>
              <a:rPr lang="en-US" altLang="zh-TW" dirty="0" smtClean="0">
                <a:solidFill>
                  <a:srgbClr val="FF0000"/>
                </a:solidFill>
                <a:latin typeface="+mj-ea"/>
                <a:ea typeface="+mj-ea"/>
              </a:rPr>
              <a:t>(30s</a:t>
            </a:r>
            <a:r>
              <a:rPr lang="zh-TW" altLang="zh-TW" dirty="0" smtClean="0">
                <a:solidFill>
                  <a:srgbClr val="FF0000"/>
                </a:solidFill>
                <a:latin typeface="+mj-ea"/>
                <a:ea typeface="+mj-ea"/>
              </a:rPr>
              <a:t>遊戲右上方</a:t>
            </a:r>
            <a:r>
              <a:rPr lang="en-US" altLang="zh-TW" dirty="0" smtClean="0">
                <a:solidFill>
                  <a:srgbClr val="FF0000"/>
                </a:solidFill>
                <a:latin typeface="+mj-ea"/>
                <a:ea typeface="+mj-ea"/>
              </a:rPr>
              <a:t>)</a:t>
            </a:r>
            <a:r>
              <a:rPr lang="zh-TW" altLang="zh-TW" dirty="0" smtClean="0">
                <a:solidFill>
                  <a:srgbClr val="FF0000"/>
                </a:solidFill>
                <a:latin typeface="+mj-ea"/>
                <a:ea typeface="+mj-ea"/>
              </a:rPr>
              <a:t>內</a:t>
            </a:r>
            <a:r>
              <a:rPr lang="zh-TW" altLang="en-US" dirty="0" smtClean="0">
                <a:solidFill>
                  <a:srgbClr val="FF0000"/>
                </a:solidFill>
                <a:latin typeface="+mj-ea"/>
                <a:ea typeface="+mj-ea"/>
              </a:rPr>
              <a:t>蟲和草的剩餘數量都必須要是</a:t>
            </a:r>
            <a:r>
              <a:rPr lang="en-US" altLang="zh-TW" dirty="0" smtClean="0">
                <a:solidFill>
                  <a:srgbClr val="FF0000"/>
                </a:solidFill>
                <a:latin typeface="+mj-ea"/>
                <a:ea typeface="+mj-ea"/>
              </a:rPr>
              <a:t>0</a:t>
            </a:r>
            <a:r>
              <a:rPr lang="zh-TW" altLang="zh-TW" dirty="0" smtClean="0">
                <a:solidFill>
                  <a:srgbClr val="FF0000"/>
                </a:solidFill>
                <a:latin typeface="+mj-ea"/>
                <a:ea typeface="+mj-ea"/>
              </a:rPr>
              <a:t>，則</a:t>
            </a:r>
            <a:r>
              <a:rPr lang="zh-TW" altLang="en-US" dirty="0" smtClean="0">
                <a:solidFill>
                  <a:srgbClr val="FF0000"/>
                </a:solidFill>
                <a:latin typeface="+mj-ea"/>
                <a:ea typeface="+mj-ea"/>
              </a:rPr>
              <a:t>可以繼續種菜且獲得</a:t>
            </a:r>
            <a:r>
              <a:rPr lang="en-US" altLang="zh-TW" dirty="0" smtClean="0">
                <a:solidFill>
                  <a:srgbClr val="FF0000"/>
                </a:solidFill>
                <a:latin typeface="+mj-ea"/>
                <a:ea typeface="+mj-ea"/>
              </a:rPr>
              <a:t>100</a:t>
            </a:r>
            <a:r>
              <a:rPr lang="zh-TW" altLang="en-US" dirty="0" smtClean="0">
                <a:solidFill>
                  <a:srgbClr val="FF0000"/>
                </a:solidFill>
                <a:latin typeface="+mj-ea"/>
                <a:ea typeface="+mj-ea"/>
              </a:rPr>
              <a:t>元</a:t>
            </a:r>
            <a:r>
              <a:rPr lang="zh-TW" altLang="zh-TW" dirty="0" smtClean="0">
                <a:solidFill>
                  <a:srgbClr val="FF0000"/>
                </a:solidFill>
                <a:latin typeface="+mj-ea"/>
                <a:ea typeface="+mj-ea"/>
              </a:rPr>
              <a:t>，未達成則不</a:t>
            </a:r>
            <a:r>
              <a:rPr lang="zh-TW" altLang="en-US" dirty="0" smtClean="0">
                <a:solidFill>
                  <a:srgbClr val="FF0000"/>
                </a:solidFill>
                <a:latin typeface="+mj-ea"/>
                <a:ea typeface="+mj-ea"/>
              </a:rPr>
              <a:t>得種菜</a:t>
            </a:r>
            <a:r>
              <a:rPr lang="zh-TW" altLang="zh-TW" dirty="0" smtClean="0">
                <a:solidFill>
                  <a:srgbClr val="FF0000"/>
                </a:solidFill>
                <a:latin typeface="+mj-ea"/>
                <a:ea typeface="+mj-ea"/>
              </a:rPr>
              <a:t>。</a:t>
            </a:r>
            <a:endParaRPr lang="en-US" altLang="zh-TW" dirty="0" smtClean="0">
              <a:solidFill>
                <a:srgbClr val="FF0000"/>
              </a:solidFill>
              <a:latin typeface="+mj-ea"/>
              <a:ea typeface="+mj-ea"/>
            </a:endParaRPr>
          </a:p>
          <a:p>
            <a:pPr lvl="1"/>
            <a:endParaRPr lang="zh-TW" altLang="zh-TW" dirty="0">
              <a:solidFill>
                <a:srgbClr val="FF0000"/>
              </a:solidFill>
              <a:latin typeface="+mj-ea"/>
              <a:ea typeface="+mj-ea"/>
            </a:endParaRPr>
          </a:p>
          <a:p>
            <a:pPr lvl="1"/>
            <a:endParaRPr lang="zh-TW" altLang="zh-TW" sz="1800" dirty="0" smtClean="0">
              <a:latin typeface="+mj-ea"/>
              <a:ea typeface="+mj-ea"/>
            </a:endParaRPr>
          </a:p>
          <a:p>
            <a:endParaRPr lang="zh-TW" altLang="en-US" dirty="0">
              <a:latin typeface="+mj-ea"/>
              <a:ea typeface="+mj-ea"/>
            </a:endParaRPr>
          </a:p>
        </p:txBody>
      </p:sp>
      <p:sp>
        <p:nvSpPr>
          <p:cNvPr id="5" name="矩形 4"/>
          <p:cNvSpPr/>
          <p:nvPr/>
        </p:nvSpPr>
        <p:spPr>
          <a:xfrm>
            <a:off x="1716832" y="3293706"/>
            <a:ext cx="8817429" cy="10730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1828800" y="1231641"/>
            <a:ext cx="2118049" cy="4105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2901820" y="774441"/>
            <a:ext cx="4198776" cy="369332"/>
          </a:xfrm>
          <a:prstGeom prst="rect">
            <a:avLst/>
          </a:prstGeom>
          <a:noFill/>
        </p:spPr>
        <p:txBody>
          <a:bodyPr wrap="square" rtlCol="0">
            <a:spAutoFit/>
          </a:bodyPr>
          <a:lstStyle/>
          <a:p>
            <a:r>
              <a:rPr lang="zh-TW" altLang="en-US" dirty="0" smtClean="0">
                <a:solidFill>
                  <a:srgbClr val="FF0000"/>
                </a:solidFill>
                <a:latin typeface="+mj-ea"/>
                <a:ea typeface="+mj-ea"/>
              </a:rPr>
              <a:t>作物依照成長值有不同的狀態 圖片會換</a:t>
            </a:r>
            <a:endParaRPr lang="zh-TW" altLang="en-US" dirty="0">
              <a:solidFill>
                <a:srgbClr val="FF0000"/>
              </a:solidFill>
              <a:latin typeface="+mj-ea"/>
              <a:ea typeface="+mj-ea"/>
            </a:endParaRPr>
          </a:p>
        </p:txBody>
      </p:sp>
    </p:spTree>
    <p:extLst>
      <p:ext uri="{BB962C8B-B14F-4D97-AF65-F5344CB8AC3E}">
        <p14:creationId xmlns:p14="http://schemas.microsoft.com/office/powerpoint/2010/main" val="382509498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有機">
  <a:themeElements>
    <a:clrScheme name="有機">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有機">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有機">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254</TotalTime>
  <Words>2816</Words>
  <Application>Microsoft Office PowerPoint</Application>
  <PresentationFormat>自訂</PresentationFormat>
  <Paragraphs>337</Paragraphs>
  <Slides>40</Slides>
  <Notes>0</Notes>
  <HiddenSlides>0</HiddenSlides>
  <MMClips>0</MMClips>
  <ScaleCrop>false</ScaleCrop>
  <HeadingPairs>
    <vt:vector size="4" baseType="variant">
      <vt:variant>
        <vt:lpstr>佈景主題</vt:lpstr>
      </vt:variant>
      <vt:variant>
        <vt:i4>1</vt:i4>
      </vt:variant>
      <vt:variant>
        <vt:lpstr>投影片標題</vt:lpstr>
      </vt:variant>
      <vt:variant>
        <vt:i4>40</vt:i4>
      </vt:variant>
    </vt:vector>
  </HeadingPairs>
  <TitlesOfParts>
    <vt:vector size="41" baseType="lpstr">
      <vt:lpstr>有機</vt:lpstr>
      <vt:lpstr>PowerPoint 簡報</vt:lpstr>
      <vt:lpstr>PowerPoint 簡報</vt:lpstr>
      <vt:lpstr>系統架構</vt:lpstr>
      <vt:lpstr>PowerPoint 簡報</vt:lpstr>
      <vt:lpstr>系統需求</vt:lpstr>
      <vt:lpstr>進入遊戲畫面(新) </vt:lpstr>
      <vt:lpstr>主畫面(新) </vt:lpstr>
      <vt:lpstr>農場 </vt:lpstr>
      <vt:lpstr>PowerPoint 簡報</vt:lpstr>
      <vt:lpstr>牧場 </vt:lpstr>
      <vt:lpstr>PowerPoint 簡報</vt:lpstr>
      <vt:lpstr>魚池(已改) </vt:lpstr>
      <vt:lpstr>倉庫</vt:lpstr>
      <vt:lpstr>商店</vt:lpstr>
      <vt:lpstr>PowerPoint 簡報</vt:lpstr>
      <vt:lpstr>遊戲結束(新)</vt:lpstr>
      <vt:lpstr>系統流程圖</vt:lpstr>
      <vt:lpstr>PowerPoint 簡報</vt:lpstr>
      <vt:lpstr>使用者介面介紹</vt:lpstr>
      <vt:lpstr>PowerPoint 簡報</vt:lpstr>
      <vt:lpstr>主畫面</vt:lpstr>
      <vt:lpstr>牧場</vt:lpstr>
      <vt:lpstr>牧場(捕捉小遊戲)</vt:lpstr>
      <vt:lpstr>農場</vt:lpstr>
      <vt:lpstr>農場(捕蟲小遊戲)</vt:lpstr>
      <vt:lpstr>魚池(釣魚小遊戲)</vt:lpstr>
      <vt:lpstr>倉庫</vt:lpstr>
      <vt:lpstr>商店</vt:lpstr>
      <vt:lpstr>製作時遭遇的困難</vt:lpstr>
      <vt:lpstr>PowerPoint 簡報</vt:lpstr>
      <vt:lpstr>PowerPoint 簡報</vt:lpstr>
      <vt:lpstr>PowerPoint 簡報</vt:lpstr>
      <vt:lpstr>PowerPoint 簡報</vt:lpstr>
      <vt:lpstr>PowerPoint 簡報</vt:lpstr>
      <vt:lpstr>PowerPoint 簡報</vt:lpstr>
      <vt:lpstr>實際工作分配與時程</vt:lpstr>
      <vt:lpstr>分工</vt:lpstr>
      <vt:lpstr>進度規劃</vt:lpstr>
      <vt:lpstr>進度規劃</vt:lpstr>
      <vt:lpstr>進度規劃</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阿淵</dc:creator>
  <cp:lastModifiedBy>user</cp:lastModifiedBy>
  <cp:revision>29</cp:revision>
  <dcterms:created xsi:type="dcterms:W3CDTF">2019-01-08T10:35:30Z</dcterms:created>
  <dcterms:modified xsi:type="dcterms:W3CDTF">2019-01-09T13:03:24Z</dcterms:modified>
</cp:coreProperties>
</file>